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9906000" cy="6858000" type="A4"/>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37" d="100"/>
          <a:sy n="37" d="100"/>
        </p:scale>
        <p:origin x="2280"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DEECD11-9EB2-43FF-924E-CD7EC002C744}"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E1D391-7EB9-4F5A-949D-F59550CF3EAF}" type="slidenum">
              <a:rPr lang="en-US" smtClean="0"/>
              <a:t>‹#›</a:t>
            </a:fld>
            <a:endParaRPr lang="en-US"/>
          </a:p>
        </p:txBody>
      </p:sp>
    </p:spTree>
    <p:extLst>
      <p:ext uri="{BB962C8B-B14F-4D97-AF65-F5344CB8AC3E}">
        <p14:creationId xmlns:p14="http://schemas.microsoft.com/office/powerpoint/2010/main" val="1748443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EECD11-9EB2-43FF-924E-CD7EC002C744}"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E1D391-7EB9-4F5A-949D-F59550CF3EAF}" type="slidenum">
              <a:rPr lang="en-US" smtClean="0"/>
              <a:t>‹#›</a:t>
            </a:fld>
            <a:endParaRPr lang="en-US"/>
          </a:p>
        </p:txBody>
      </p:sp>
    </p:spTree>
    <p:extLst>
      <p:ext uri="{BB962C8B-B14F-4D97-AF65-F5344CB8AC3E}">
        <p14:creationId xmlns:p14="http://schemas.microsoft.com/office/powerpoint/2010/main" val="351464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EECD11-9EB2-43FF-924E-CD7EC002C744}"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E1D391-7EB9-4F5A-949D-F59550CF3EAF}" type="slidenum">
              <a:rPr lang="en-US" smtClean="0"/>
              <a:t>‹#›</a:t>
            </a:fld>
            <a:endParaRPr lang="en-US"/>
          </a:p>
        </p:txBody>
      </p:sp>
    </p:spTree>
    <p:extLst>
      <p:ext uri="{BB962C8B-B14F-4D97-AF65-F5344CB8AC3E}">
        <p14:creationId xmlns:p14="http://schemas.microsoft.com/office/powerpoint/2010/main" val="4249063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EECD11-9EB2-43FF-924E-CD7EC002C744}"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E1D391-7EB9-4F5A-949D-F59550CF3EAF}" type="slidenum">
              <a:rPr lang="en-US" smtClean="0"/>
              <a:t>‹#›</a:t>
            </a:fld>
            <a:endParaRPr lang="en-US"/>
          </a:p>
        </p:txBody>
      </p:sp>
    </p:spTree>
    <p:extLst>
      <p:ext uri="{BB962C8B-B14F-4D97-AF65-F5344CB8AC3E}">
        <p14:creationId xmlns:p14="http://schemas.microsoft.com/office/powerpoint/2010/main" val="1479620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DEECD11-9EB2-43FF-924E-CD7EC002C744}" type="datetimeFigureOut">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E1D391-7EB9-4F5A-949D-F59550CF3EAF}" type="slidenum">
              <a:rPr lang="en-US" smtClean="0"/>
              <a:t>‹#›</a:t>
            </a:fld>
            <a:endParaRPr lang="en-US"/>
          </a:p>
        </p:txBody>
      </p:sp>
    </p:spTree>
    <p:extLst>
      <p:ext uri="{BB962C8B-B14F-4D97-AF65-F5344CB8AC3E}">
        <p14:creationId xmlns:p14="http://schemas.microsoft.com/office/powerpoint/2010/main" val="1312416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EECD11-9EB2-43FF-924E-CD7EC002C744}"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E1D391-7EB9-4F5A-949D-F59550CF3EAF}" type="slidenum">
              <a:rPr lang="en-US" smtClean="0"/>
              <a:t>‹#›</a:t>
            </a:fld>
            <a:endParaRPr lang="en-US"/>
          </a:p>
        </p:txBody>
      </p:sp>
    </p:spTree>
    <p:extLst>
      <p:ext uri="{BB962C8B-B14F-4D97-AF65-F5344CB8AC3E}">
        <p14:creationId xmlns:p14="http://schemas.microsoft.com/office/powerpoint/2010/main" val="436528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EECD11-9EB2-43FF-924E-CD7EC002C744}" type="datetimeFigureOut">
              <a:rPr lang="en-US" smtClean="0"/>
              <a:t>8/20/2018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E1D391-7EB9-4F5A-949D-F59550CF3EAF}" type="slidenum">
              <a:rPr lang="en-US" smtClean="0"/>
              <a:t>‹#›</a:t>
            </a:fld>
            <a:endParaRPr lang="en-US"/>
          </a:p>
        </p:txBody>
      </p:sp>
    </p:spTree>
    <p:extLst>
      <p:ext uri="{BB962C8B-B14F-4D97-AF65-F5344CB8AC3E}">
        <p14:creationId xmlns:p14="http://schemas.microsoft.com/office/powerpoint/2010/main" val="1413165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DEECD11-9EB2-43FF-924E-CD7EC002C744}" type="datetimeFigureOut">
              <a:rPr lang="en-US" smtClean="0"/>
              <a:t>8/20/2018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E1D391-7EB9-4F5A-949D-F59550CF3EAF}" type="slidenum">
              <a:rPr lang="en-US" smtClean="0"/>
              <a:t>‹#›</a:t>
            </a:fld>
            <a:endParaRPr lang="en-US"/>
          </a:p>
        </p:txBody>
      </p:sp>
    </p:spTree>
    <p:extLst>
      <p:ext uri="{BB962C8B-B14F-4D97-AF65-F5344CB8AC3E}">
        <p14:creationId xmlns:p14="http://schemas.microsoft.com/office/powerpoint/2010/main" val="196295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EECD11-9EB2-43FF-924E-CD7EC002C744}" type="datetimeFigureOut">
              <a:rPr lang="en-US" smtClean="0"/>
              <a:t>8/20/2018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E1D391-7EB9-4F5A-949D-F59550CF3EAF}" type="slidenum">
              <a:rPr lang="en-US" smtClean="0"/>
              <a:t>‹#›</a:t>
            </a:fld>
            <a:endParaRPr lang="en-US"/>
          </a:p>
        </p:txBody>
      </p:sp>
    </p:spTree>
    <p:extLst>
      <p:ext uri="{BB962C8B-B14F-4D97-AF65-F5344CB8AC3E}">
        <p14:creationId xmlns:p14="http://schemas.microsoft.com/office/powerpoint/2010/main" val="2064212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DEECD11-9EB2-43FF-924E-CD7EC002C744}"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E1D391-7EB9-4F5A-949D-F59550CF3EAF}" type="slidenum">
              <a:rPr lang="en-US" smtClean="0"/>
              <a:t>‹#›</a:t>
            </a:fld>
            <a:endParaRPr lang="en-US"/>
          </a:p>
        </p:txBody>
      </p:sp>
    </p:spTree>
    <p:extLst>
      <p:ext uri="{BB962C8B-B14F-4D97-AF65-F5344CB8AC3E}">
        <p14:creationId xmlns:p14="http://schemas.microsoft.com/office/powerpoint/2010/main" val="2810146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DEECD11-9EB2-43FF-924E-CD7EC002C744}" type="datetimeFigureOut">
              <a:rPr lang="en-US" smtClean="0"/>
              <a:t>8/20/2018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E1D391-7EB9-4F5A-949D-F59550CF3EAF}" type="slidenum">
              <a:rPr lang="en-US" smtClean="0"/>
              <a:t>‹#›</a:t>
            </a:fld>
            <a:endParaRPr lang="en-US"/>
          </a:p>
        </p:txBody>
      </p:sp>
    </p:spTree>
    <p:extLst>
      <p:ext uri="{BB962C8B-B14F-4D97-AF65-F5344CB8AC3E}">
        <p14:creationId xmlns:p14="http://schemas.microsoft.com/office/powerpoint/2010/main" val="2691181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ECD11-9EB2-43FF-924E-CD7EC002C744}" type="datetimeFigureOut">
              <a:rPr lang="en-US" smtClean="0"/>
              <a:t>8/20/2018</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E1D391-7EB9-4F5A-949D-F59550CF3EAF}" type="slidenum">
              <a:rPr lang="en-US" smtClean="0"/>
              <a:t>‹#›</a:t>
            </a:fld>
            <a:endParaRPr lang="en-US"/>
          </a:p>
        </p:txBody>
      </p:sp>
    </p:spTree>
    <p:extLst>
      <p:ext uri="{BB962C8B-B14F-4D97-AF65-F5344CB8AC3E}">
        <p14:creationId xmlns:p14="http://schemas.microsoft.com/office/powerpoint/2010/main" val="3417976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4.png"/><Relationship Id="rId12" Type="http://schemas.microsoft.com/office/2007/relationships/hdphoto" Target="../media/hdphoto5.wdp"/><Relationship Id="rId2" Type="http://schemas.openxmlformats.org/officeDocument/2006/relationships/image" Target="../media/image1.png"/><Relationship Id="rId16" Type="http://schemas.microsoft.com/office/2007/relationships/hdphoto" Target="../media/hdphoto7.wdp"/><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microsoft.com/office/2007/relationships/hdphoto" Target="../media/hdphoto4.wdp"/><Relationship Id="rId4" Type="http://schemas.openxmlformats.org/officeDocument/2006/relationships/image" Target="../media/image2.jpeg"/><Relationship Id="rId9" Type="http://schemas.openxmlformats.org/officeDocument/2006/relationships/image" Target="../media/image5.png"/><Relationship Id="rId1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5000"/>
                    </a14:imgEffect>
                  </a14:imgLayer>
                </a14:imgProps>
              </a:ext>
            </a:extLst>
          </a:blip>
          <a:srcRect/>
          <a:stretch>
            <a:fillRect l="-2000" r="-2000"/>
          </a:stretch>
        </a:blipFill>
        <a:effectLst/>
      </p:bgPr>
    </p:bg>
    <p:spTree>
      <p:nvGrpSpPr>
        <p:cNvPr id="1" name=""/>
        <p:cNvGrpSpPr/>
        <p:nvPr/>
      </p:nvGrpSpPr>
      <p:grpSpPr>
        <a:xfrm>
          <a:off x="0" y="0"/>
          <a:ext cx="0" cy="0"/>
          <a:chOff x="0" y="0"/>
          <a:chExt cx="0" cy="0"/>
        </a:xfrm>
      </p:grpSpPr>
      <p:sp>
        <p:nvSpPr>
          <p:cNvPr id="8" name="Oval 7"/>
          <p:cNvSpPr/>
          <p:nvPr/>
        </p:nvSpPr>
        <p:spPr>
          <a:xfrm>
            <a:off x="226640" y="243044"/>
            <a:ext cx="2587752" cy="246888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53975">
            <a:solidFill>
              <a:srgbClr val="FFC000"/>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8406" y="3149003"/>
            <a:ext cx="2409825" cy="584775"/>
          </a:xfrm>
          <a:prstGeom prst="rect">
            <a:avLst/>
          </a:prstGeom>
          <a:noFill/>
        </p:spPr>
        <p:txBody>
          <a:bodyPr wrap="square" rtlCol="0">
            <a:spAutoFit/>
          </a:bodyPr>
          <a:lstStyle/>
          <a:p>
            <a:r>
              <a:rPr lang="en-US" sz="3200" b="1" spc="50" dirty="0" smtClean="0">
                <a:solidFill>
                  <a:schemeClr val="bg1"/>
                </a:solidFill>
                <a:latin typeface="Showcard Gothic" panose="04020904020102020604" pitchFamily="82" charset="0"/>
              </a:rPr>
              <a:t>SAJA</a:t>
            </a:r>
            <a:endParaRPr lang="en-US" sz="3200" b="1" spc="50" dirty="0">
              <a:solidFill>
                <a:srgbClr val="FFFF00"/>
              </a:solidFill>
              <a:latin typeface="Showcard Gothic" panose="04020904020102020604" pitchFamily="82" charset="0"/>
            </a:endParaRPr>
          </a:p>
        </p:txBody>
      </p:sp>
      <p:sp>
        <p:nvSpPr>
          <p:cNvPr id="10" name="TextBox 9"/>
          <p:cNvSpPr txBox="1"/>
          <p:nvPr/>
        </p:nvSpPr>
        <p:spPr>
          <a:xfrm>
            <a:off x="1353960" y="3167435"/>
            <a:ext cx="1800420" cy="707886"/>
          </a:xfrm>
          <a:prstGeom prst="rect">
            <a:avLst/>
          </a:prstGeom>
          <a:noFill/>
          <a:ln>
            <a:noFill/>
          </a:ln>
        </p:spPr>
        <p:txBody>
          <a:bodyPr wrap="square" rtlCol="0">
            <a:spAutoFit/>
          </a:bodyPr>
          <a:lstStyle/>
          <a:p>
            <a:pPr lvl="0"/>
            <a:r>
              <a:rPr lang="en-US" sz="2800" b="1" dirty="0" err="1" smtClean="0">
                <a:solidFill>
                  <a:srgbClr val="FFC000"/>
                </a:solidFill>
                <a:latin typeface="Showcard Gothic" panose="04020904020102020604" pitchFamily="82" charset="0"/>
              </a:rPr>
              <a:t>SaFWAT</a:t>
            </a:r>
            <a:endParaRPr lang="en-US" sz="2800" b="1" dirty="0">
              <a:solidFill>
                <a:srgbClr val="FFC000"/>
              </a:solidFill>
              <a:latin typeface="Showcard Gothic" panose="04020904020102020604" pitchFamily="82" charset="0"/>
            </a:endParaRPr>
          </a:p>
          <a:p>
            <a:endParaRPr lang="en-US" sz="1200" dirty="0">
              <a:latin typeface="Showcard Gothic" panose="04020904020102020604" pitchFamily="82" charset="0"/>
            </a:endParaRPr>
          </a:p>
        </p:txBody>
      </p:sp>
      <p:sp>
        <p:nvSpPr>
          <p:cNvPr id="11" name="TextBox 10"/>
          <p:cNvSpPr txBox="1"/>
          <p:nvPr/>
        </p:nvSpPr>
        <p:spPr>
          <a:xfrm>
            <a:off x="320446" y="5513239"/>
            <a:ext cx="2170911" cy="276999"/>
          </a:xfrm>
          <a:prstGeom prst="rect">
            <a:avLst/>
          </a:prstGeom>
          <a:noFill/>
        </p:spPr>
        <p:txBody>
          <a:bodyPr wrap="square" rtlCol="0">
            <a:spAutoFit/>
          </a:bodyPr>
          <a:lstStyle/>
          <a:p>
            <a:r>
              <a:rPr lang="en-US" sz="1200" spc="30" dirty="0" smtClean="0">
                <a:solidFill>
                  <a:schemeClr val="bg1">
                    <a:lumMod val="95000"/>
                  </a:schemeClr>
                </a:solidFill>
                <a:latin typeface="Arial Narrow" panose="020B0606020202030204" pitchFamily="34" charset="0"/>
              </a:rPr>
              <a:t>Al-</a:t>
            </a:r>
            <a:r>
              <a:rPr lang="en-US" sz="1200" spc="30" dirty="0" err="1" smtClean="0">
                <a:solidFill>
                  <a:schemeClr val="bg1">
                    <a:lumMod val="95000"/>
                  </a:schemeClr>
                </a:solidFill>
                <a:latin typeface="Arial Narrow" panose="020B0606020202030204" pitchFamily="34" charset="0"/>
              </a:rPr>
              <a:t>Hasaheisa</a:t>
            </a:r>
            <a:r>
              <a:rPr lang="en-US" sz="1200" spc="30" dirty="0" smtClean="0">
                <a:solidFill>
                  <a:schemeClr val="bg1">
                    <a:lumMod val="95000"/>
                  </a:schemeClr>
                </a:solidFill>
                <a:latin typeface="Arial Narrow" panose="020B0606020202030204" pitchFamily="34" charset="0"/>
              </a:rPr>
              <a:t> , Gezira , Sudan</a:t>
            </a:r>
            <a:endParaRPr lang="en-US" sz="1200" spc="30" dirty="0">
              <a:solidFill>
                <a:schemeClr val="bg1">
                  <a:lumMod val="95000"/>
                </a:schemeClr>
              </a:solidFill>
              <a:latin typeface="Arial Narrow" panose="020B0606020202030204" pitchFamily="34" charset="0"/>
            </a:endParaRPr>
          </a:p>
        </p:txBody>
      </p:sp>
      <p:sp>
        <p:nvSpPr>
          <p:cNvPr id="12" name="TextBox 11"/>
          <p:cNvSpPr txBox="1"/>
          <p:nvPr/>
        </p:nvSpPr>
        <p:spPr>
          <a:xfrm>
            <a:off x="366809" y="5790238"/>
            <a:ext cx="1472736" cy="276999"/>
          </a:xfrm>
          <a:prstGeom prst="rect">
            <a:avLst/>
          </a:prstGeom>
          <a:noFill/>
        </p:spPr>
        <p:txBody>
          <a:bodyPr wrap="square" rtlCol="0">
            <a:spAutoFit/>
          </a:bodyPr>
          <a:lstStyle/>
          <a:p>
            <a:r>
              <a:rPr lang="en-US" sz="1200" spc="30" dirty="0" smtClean="0">
                <a:solidFill>
                  <a:schemeClr val="bg1">
                    <a:lumMod val="95000"/>
                  </a:schemeClr>
                </a:solidFill>
                <a:latin typeface="Arial Narrow" panose="020B0606020202030204" pitchFamily="34" charset="0"/>
              </a:rPr>
              <a:t>+249929000438</a:t>
            </a:r>
            <a:endParaRPr lang="en-US" sz="1200" spc="30" dirty="0">
              <a:solidFill>
                <a:schemeClr val="bg1">
                  <a:lumMod val="95000"/>
                </a:schemeClr>
              </a:solidFill>
              <a:latin typeface="Arial Narrow" panose="020B0606020202030204" pitchFamily="34" charset="0"/>
            </a:endParaRPr>
          </a:p>
        </p:txBody>
      </p:sp>
      <p:sp>
        <p:nvSpPr>
          <p:cNvPr id="13" name="TextBox 12"/>
          <p:cNvSpPr txBox="1"/>
          <p:nvPr/>
        </p:nvSpPr>
        <p:spPr>
          <a:xfrm>
            <a:off x="366809" y="6057767"/>
            <a:ext cx="1873334" cy="276999"/>
          </a:xfrm>
          <a:prstGeom prst="rect">
            <a:avLst/>
          </a:prstGeom>
          <a:noFill/>
        </p:spPr>
        <p:txBody>
          <a:bodyPr wrap="square" rtlCol="0">
            <a:spAutoFit/>
          </a:bodyPr>
          <a:lstStyle/>
          <a:p>
            <a:r>
              <a:rPr lang="en-US" sz="1200" spc="30" dirty="0" smtClean="0">
                <a:solidFill>
                  <a:schemeClr val="bg1">
                    <a:lumMod val="95000"/>
                  </a:schemeClr>
                </a:solidFill>
                <a:latin typeface="Arial Narrow" panose="020B0606020202030204" pitchFamily="34" charset="0"/>
              </a:rPr>
              <a:t>sajasafwat2020@gmail.com</a:t>
            </a:r>
            <a:endParaRPr lang="en-US" sz="1200" spc="30" dirty="0">
              <a:solidFill>
                <a:schemeClr val="bg1">
                  <a:lumMod val="95000"/>
                </a:schemeClr>
              </a:solidFill>
              <a:latin typeface="Arial Narrow" panose="020B0606020202030204" pitchFamily="34" charset="0"/>
            </a:endParaRPr>
          </a:p>
        </p:txBody>
      </p:sp>
      <p:pic>
        <p:nvPicPr>
          <p:cNvPr id="14" name="Picture 13"/>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2439027" y="5809319"/>
            <a:ext cx="188352" cy="188352"/>
          </a:xfrm>
          <a:prstGeom prst="rect">
            <a:avLst/>
          </a:prstGeom>
        </p:spPr>
      </p:pic>
      <p:pic>
        <p:nvPicPr>
          <p:cNvPr id="15" name="Picture 14"/>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2417798" y="5553556"/>
            <a:ext cx="214060" cy="196532"/>
          </a:xfrm>
          <a:prstGeom prst="rect">
            <a:avLst/>
          </a:prstGeom>
        </p:spPr>
      </p:pic>
      <p:sp>
        <p:nvSpPr>
          <p:cNvPr id="16" name="TextBox 15"/>
          <p:cNvSpPr txBox="1"/>
          <p:nvPr/>
        </p:nvSpPr>
        <p:spPr>
          <a:xfrm>
            <a:off x="3188464" y="753126"/>
            <a:ext cx="3200073" cy="1200329"/>
          </a:xfrm>
          <a:prstGeom prst="rect">
            <a:avLst/>
          </a:prstGeom>
          <a:noFill/>
        </p:spPr>
        <p:txBody>
          <a:bodyPr wrap="square" rtlCol="0">
            <a:spAutoFit/>
          </a:bodyPr>
          <a:lstStyle/>
          <a:p>
            <a:r>
              <a:rPr lang="en-US" sz="1200" b="1" dirty="0" smtClean="0">
                <a:solidFill>
                  <a:srgbClr val="FFFF00"/>
                </a:solidFill>
              </a:rPr>
              <a:t>Professional translator providing accuracy with deep understanding for both source and target languages. Well talented and Have ability transfer the exact meaning and taking consideration the culture of the reader who receiving the final text.</a:t>
            </a:r>
            <a:endParaRPr lang="en-US" sz="1200" b="1" dirty="0">
              <a:solidFill>
                <a:srgbClr val="FFFF00"/>
              </a:solidFill>
            </a:endParaRPr>
          </a:p>
        </p:txBody>
      </p:sp>
      <p:sp>
        <p:nvSpPr>
          <p:cNvPr id="17" name="TextBox 16"/>
          <p:cNvSpPr txBox="1"/>
          <p:nvPr/>
        </p:nvSpPr>
        <p:spPr>
          <a:xfrm>
            <a:off x="3226355" y="226930"/>
            <a:ext cx="1197919" cy="461665"/>
          </a:xfrm>
          <a:prstGeom prst="rect">
            <a:avLst/>
          </a:prstGeom>
          <a:solidFill>
            <a:srgbClr val="FFC000"/>
          </a:solidFill>
        </p:spPr>
        <p:txBody>
          <a:bodyPr wrap="square" rtlCol="0">
            <a:spAutoFit/>
          </a:bodyPr>
          <a:lstStyle/>
          <a:p>
            <a:r>
              <a:rPr lang="en-US" sz="2400" b="1" dirty="0" smtClean="0">
                <a:solidFill>
                  <a:srgbClr val="474343"/>
                </a:solidFill>
                <a:latin typeface="Arial Black" panose="020B0A04020102020204" pitchFamily="34" charset="0"/>
              </a:rPr>
              <a:t>About</a:t>
            </a:r>
            <a:r>
              <a:rPr lang="en-US" sz="2400" dirty="0" smtClean="0">
                <a:latin typeface="Arial Black" panose="020B0A04020102020204" pitchFamily="34" charset="0"/>
              </a:rPr>
              <a:t> </a:t>
            </a:r>
            <a:endParaRPr lang="en-US" sz="2400" dirty="0">
              <a:solidFill>
                <a:schemeClr val="bg1"/>
              </a:solidFill>
              <a:latin typeface="Arial Black" panose="020B0A04020102020204" pitchFamily="34" charset="0"/>
            </a:endParaRPr>
          </a:p>
        </p:txBody>
      </p:sp>
      <p:sp>
        <p:nvSpPr>
          <p:cNvPr id="18" name="TextBox 17"/>
          <p:cNvSpPr txBox="1"/>
          <p:nvPr/>
        </p:nvSpPr>
        <p:spPr>
          <a:xfrm>
            <a:off x="4448168" y="213423"/>
            <a:ext cx="1197919" cy="461665"/>
          </a:xfrm>
          <a:prstGeom prst="rect">
            <a:avLst/>
          </a:prstGeom>
          <a:noFill/>
        </p:spPr>
        <p:txBody>
          <a:bodyPr wrap="square" rtlCol="0">
            <a:spAutoFit/>
          </a:bodyPr>
          <a:lstStyle/>
          <a:p>
            <a:r>
              <a:rPr lang="en-US" sz="2400" b="1" dirty="0" smtClean="0">
                <a:solidFill>
                  <a:schemeClr val="bg1"/>
                </a:solidFill>
                <a:latin typeface="Arial Black" panose="020B0A04020102020204" pitchFamily="34" charset="0"/>
              </a:rPr>
              <a:t>Me </a:t>
            </a:r>
            <a:endParaRPr lang="en-US" sz="2400" dirty="0">
              <a:solidFill>
                <a:schemeClr val="bg1"/>
              </a:solidFill>
              <a:latin typeface="Arial Black" panose="020B0A04020102020204" pitchFamily="34" charset="0"/>
            </a:endParaRPr>
          </a:p>
        </p:txBody>
      </p:sp>
      <p:pic>
        <p:nvPicPr>
          <p:cNvPr id="20" name="Picture 19"/>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2414702" y="6095738"/>
            <a:ext cx="253609" cy="253609"/>
          </a:xfrm>
          <a:prstGeom prst="rect">
            <a:avLst/>
          </a:prstGeom>
        </p:spPr>
      </p:pic>
      <p:sp>
        <p:nvSpPr>
          <p:cNvPr id="23" name="TextBox 22"/>
          <p:cNvSpPr txBox="1"/>
          <p:nvPr/>
        </p:nvSpPr>
        <p:spPr>
          <a:xfrm>
            <a:off x="6417335" y="159886"/>
            <a:ext cx="3233818" cy="338554"/>
          </a:xfrm>
          <a:custGeom>
            <a:avLst/>
            <a:gdLst>
              <a:gd name="connsiteX0" fmla="*/ 0 w 1389390"/>
              <a:gd name="connsiteY0" fmla="*/ 0 h 369332"/>
              <a:gd name="connsiteX1" fmla="*/ 1389390 w 1389390"/>
              <a:gd name="connsiteY1" fmla="*/ 0 h 369332"/>
              <a:gd name="connsiteX2" fmla="*/ 1389390 w 1389390"/>
              <a:gd name="connsiteY2" fmla="*/ 369332 h 369332"/>
              <a:gd name="connsiteX3" fmla="*/ 0 w 1389390"/>
              <a:gd name="connsiteY3" fmla="*/ 369332 h 369332"/>
              <a:gd name="connsiteX4" fmla="*/ 0 w 1389390"/>
              <a:gd name="connsiteY4" fmla="*/ 0 h 369332"/>
              <a:gd name="connsiteX0" fmla="*/ 0 w 1389390"/>
              <a:gd name="connsiteY0" fmla="*/ 0 h 369332"/>
              <a:gd name="connsiteX1" fmla="*/ 1389390 w 1389390"/>
              <a:gd name="connsiteY1" fmla="*/ 0 h 369332"/>
              <a:gd name="connsiteX2" fmla="*/ 1181572 w 1389390"/>
              <a:gd name="connsiteY2" fmla="*/ 369332 h 369332"/>
              <a:gd name="connsiteX3" fmla="*/ 0 w 1389390"/>
              <a:gd name="connsiteY3" fmla="*/ 369332 h 369332"/>
              <a:gd name="connsiteX4" fmla="*/ 0 w 1389390"/>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390" h="369332">
                <a:moveTo>
                  <a:pt x="0" y="0"/>
                </a:moveTo>
                <a:lnTo>
                  <a:pt x="1389390" y="0"/>
                </a:lnTo>
                <a:lnTo>
                  <a:pt x="1181572" y="369332"/>
                </a:lnTo>
                <a:lnTo>
                  <a:pt x="0" y="369332"/>
                </a:lnTo>
                <a:lnTo>
                  <a:pt x="0" y="0"/>
                </a:lnTo>
                <a:close/>
              </a:path>
            </a:pathLst>
          </a:custGeom>
          <a:solidFill>
            <a:schemeClr val="tx2">
              <a:lumMod val="75000"/>
            </a:schemeClr>
          </a:solidFill>
        </p:spPr>
        <p:txBody>
          <a:bodyPr wrap="square" rtlCol="0">
            <a:spAutoFit/>
          </a:bodyPr>
          <a:lstStyle/>
          <a:p>
            <a:r>
              <a:rPr lang="en-US" sz="1600" dirty="0" smtClean="0">
                <a:solidFill>
                  <a:srgbClr val="E7E200"/>
                </a:solidFill>
                <a:latin typeface="Dutch801 XBd BT" panose="02020903060505020304" pitchFamily="18" charset="0"/>
              </a:rPr>
              <a:t>  PROFESSIONAL SKILLS</a:t>
            </a:r>
            <a:endParaRPr lang="en-US" sz="1600" dirty="0">
              <a:solidFill>
                <a:srgbClr val="E7E200"/>
              </a:solidFill>
              <a:latin typeface="Dutch801 XBd BT" panose="02020903060505020304" pitchFamily="18" charset="0"/>
            </a:endParaRPr>
          </a:p>
        </p:txBody>
      </p:sp>
      <p:sp>
        <p:nvSpPr>
          <p:cNvPr id="24" name="TextBox 23"/>
          <p:cNvSpPr txBox="1"/>
          <p:nvPr/>
        </p:nvSpPr>
        <p:spPr>
          <a:xfrm>
            <a:off x="6385844" y="602194"/>
            <a:ext cx="2048371" cy="308226"/>
          </a:xfrm>
          <a:prstGeom prst="rect">
            <a:avLst/>
          </a:prstGeom>
          <a:noFill/>
        </p:spPr>
        <p:txBody>
          <a:bodyPr wrap="square" rtlCol="0">
            <a:spAutoFit/>
          </a:bodyPr>
          <a:lstStyle/>
          <a:p>
            <a:pPr>
              <a:lnSpc>
                <a:spcPct val="107000"/>
              </a:lnSpc>
              <a:spcAft>
                <a:spcPts val="800"/>
              </a:spcAft>
            </a:pPr>
            <a:r>
              <a:rPr lang="en-US" sz="13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Client Confidentiality</a:t>
            </a:r>
          </a:p>
        </p:txBody>
      </p:sp>
      <p:sp>
        <p:nvSpPr>
          <p:cNvPr id="25" name="TextBox 24"/>
          <p:cNvSpPr txBox="1"/>
          <p:nvPr/>
        </p:nvSpPr>
        <p:spPr>
          <a:xfrm>
            <a:off x="6455755" y="906759"/>
            <a:ext cx="1737228" cy="306366"/>
          </a:xfrm>
          <a:prstGeom prst="rect">
            <a:avLst/>
          </a:prstGeom>
          <a:noFill/>
        </p:spPr>
        <p:txBody>
          <a:bodyPr wrap="square" rtlCol="0">
            <a:spAutoFit/>
          </a:bodyPr>
          <a:lstStyle/>
          <a:p>
            <a:pPr>
              <a:lnSpc>
                <a:spcPct val="107000"/>
              </a:lnSpc>
              <a:spcAft>
                <a:spcPts val="800"/>
              </a:spcAft>
            </a:pPr>
            <a:r>
              <a:rPr lang="en-US" sz="13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Interoperation Skills</a:t>
            </a:r>
          </a:p>
        </p:txBody>
      </p:sp>
      <p:sp>
        <p:nvSpPr>
          <p:cNvPr id="26" name="TextBox 25"/>
          <p:cNvSpPr txBox="1"/>
          <p:nvPr/>
        </p:nvSpPr>
        <p:spPr>
          <a:xfrm>
            <a:off x="6423753" y="1257770"/>
            <a:ext cx="2048371" cy="292772"/>
          </a:xfrm>
          <a:prstGeom prst="rect">
            <a:avLst/>
          </a:prstGeom>
          <a:noFill/>
        </p:spPr>
        <p:txBody>
          <a:bodyPr wrap="square" rtlCol="0">
            <a:spAutoFit/>
          </a:bodyPr>
          <a:lstStyle/>
          <a:p>
            <a:pPr>
              <a:lnSpc>
                <a:spcPct val="107000"/>
              </a:lnSpc>
              <a:spcAft>
                <a:spcPts val="800"/>
              </a:spcAft>
            </a:pPr>
            <a:r>
              <a:rPr lang="en-US" sz="13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Translation Software</a:t>
            </a:r>
          </a:p>
        </p:txBody>
      </p:sp>
      <p:sp>
        <p:nvSpPr>
          <p:cNvPr id="28" name="Oval 27"/>
          <p:cNvSpPr/>
          <p:nvPr/>
        </p:nvSpPr>
        <p:spPr>
          <a:xfrm>
            <a:off x="7386416" y="4544102"/>
            <a:ext cx="402745" cy="39175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c 28"/>
          <p:cNvSpPr/>
          <p:nvPr/>
        </p:nvSpPr>
        <p:spPr>
          <a:xfrm>
            <a:off x="7386415" y="4540414"/>
            <a:ext cx="402745" cy="395440"/>
          </a:xfrm>
          <a:prstGeom prst="arc">
            <a:avLst>
              <a:gd name="adj1" fmla="val 16062362"/>
              <a:gd name="adj2" fmla="val 11002989"/>
            </a:avLst>
          </a:prstGeom>
          <a:noFill/>
          <a:ln w="57150">
            <a:solidFill>
              <a:srgbClr val="0094C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p:cNvSpPr txBox="1"/>
          <p:nvPr/>
        </p:nvSpPr>
        <p:spPr>
          <a:xfrm>
            <a:off x="7259538" y="4998596"/>
            <a:ext cx="764527" cy="276999"/>
          </a:xfrm>
          <a:prstGeom prst="rect">
            <a:avLst/>
          </a:prstGeom>
          <a:noFill/>
        </p:spPr>
        <p:txBody>
          <a:bodyPr wrap="square" rtlCol="0">
            <a:spAutoFit/>
          </a:bodyPr>
          <a:lstStyle/>
          <a:p>
            <a:r>
              <a:rPr lang="en-US" sz="1200" b="1" dirty="0" smtClean="0">
                <a:solidFill>
                  <a:srgbClr val="FFFF00"/>
                </a:solidFill>
                <a:latin typeface="Dutch801 Rm BT" panose="02020603060505020304" pitchFamily="18" charset="0"/>
              </a:rPr>
              <a:t>English</a:t>
            </a:r>
            <a:endParaRPr lang="en-US" sz="1200" b="1" dirty="0">
              <a:solidFill>
                <a:srgbClr val="FFFF00"/>
              </a:solidFill>
              <a:latin typeface="Dutch801 Rm BT" panose="02020603060505020304" pitchFamily="18" charset="0"/>
            </a:endParaRPr>
          </a:p>
        </p:txBody>
      </p:sp>
      <p:sp>
        <p:nvSpPr>
          <p:cNvPr id="31" name="Oval 30"/>
          <p:cNvSpPr/>
          <p:nvPr/>
        </p:nvSpPr>
        <p:spPr>
          <a:xfrm>
            <a:off x="6686044" y="4552419"/>
            <a:ext cx="402745" cy="39175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p:cNvSpPr/>
          <p:nvPr/>
        </p:nvSpPr>
        <p:spPr>
          <a:xfrm>
            <a:off x="6686043" y="4552419"/>
            <a:ext cx="402746" cy="391752"/>
          </a:xfrm>
          <a:prstGeom prst="arc">
            <a:avLst>
              <a:gd name="adj1" fmla="val 16065973"/>
              <a:gd name="adj2" fmla="val 14348180"/>
            </a:avLst>
          </a:prstGeom>
          <a:noFill/>
          <a:ln w="57150">
            <a:solidFill>
              <a:srgbClr val="0094C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6535053" y="5010914"/>
            <a:ext cx="815968" cy="276999"/>
          </a:xfrm>
          <a:prstGeom prst="rect">
            <a:avLst/>
          </a:prstGeom>
          <a:noFill/>
        </p:spPr>
        <p:txBody>
          <a:bodyPr wrap="square" rtlCol="0">
            <a:spAutoFit/>
          </a:bodyPr>
          <a:lstStyle/>
          <a:p>
            <a:r>
              <a:rPr lang="en-US" sz="1200" b="1" dirty="0" smtClean="0">
                <a:solidFill>
                  <a:srgbClr val="FFFF00"/>
                </a:solidFill>
                <a:latin typeface="Dutch801 Rm BT" panose="02020603060505020304" pitchFamily="18" charset="0"/>
              </a:rPr>
              <a:t>Arabic</a:t>
            </a:r>
            <a:endParaRPr lang="en-US" sz="1200" b="1" dirty="0">
              <a:solidFill>
                <a:srgbClr val="FFFF00"/>
              </a:solidFill>
              <a:latin typeface="Dutch801 Rm BT" panose="02020603060505020304" pitchFamily="18" charset="0"/>
            </a:endParaRPr>
          </a:p>
        </p:txBody>
      </p:sp>
      <p:sp>
        <p:nvSpPr>
          <p:cNvPr id="35" name="TextBox 34"/>
          <p:cNvSpPr txBox="1"/>
          <p:nvPr/>
        </p:nvSpPr>
        <p:spPr>
          <a:xfrm>
            <a:off x="6539562" y="6548278"/>
            <a:ext cx="772157" cy="369332"/>
          </a:xfrm>
          <a:prstGeom prst="rect">
            <a:avLst/>
          </a:prstGeom>
          <a:noFill/>
        </p:spPr>
        <p:txBody>
          <a:bodyPr wrap="square" rtlCol="0">
            <a:spAutoFit/>
          </a:bodyPr>
          <a:lstStyle/>
          <a:p>
            <a:r>
              <a:rPr lang="en-US" b="1" dirty="0" smtClean="0">
                <a:solidFill>
                  <a:schemeClr val="bg1"/>
                </a:solidFill>
                <a:latin typeface="Freestyle Script" panose="030804020302050B0404" pitchFamily="66" charset="0"/>
              </a:rPr>
              <a:t>Music</a:t>
            </a:r>
            <a:endParaRPr lang="en-US" b="1" dirty="0">
              <a:solidFill>
                <a:schemeClr val="bg1"/>
              </a:solidFill>
              <a:latin typeface="Freestyle Script" panose="030804020302050B0404" pitchFamily="66" charset="0"/>
            </a:endParaRPr>
          </a:p>
        </p:txBody>
      </p:sp>
      <p:sp>
        <p:nvSpPr>
          <p:cNvPr id="36" name="TextBox 35"/>
          <p:cNvSpPr txBox="1"/>
          <p:nvPr/>
        </p:nvSpPr>
        <p:spPr>
          <a:xfrm>
            <a:off x="7211863" y="6532576"/>
            <a:ext cx="1162349" cy="369332"/>
          </a:xfrm>
          <a:prstGeom prst="rect">
            <a:avLst/>
          </a:prstGeom>
          <a:noFill/>
        </p:spPr>
        <p:txBody>
          <a:bodyPr wrap="square" rtlCol="0">
            <a:spAutoFit/>
          </a:bodyPr>
          <a:lstStyle/>
          <a:p>
            <a:r>
              <a:rPr lang="en-US" b="1" dirty="0" smtClean="0">
                <a:solidFill>
                  <a:schemeClr val="bg1"/>
                </a:solidFill>
                <a:latin typeface="Freestyle Script" panose="030804020302050B0404" pitchFamily="66" charset="0"/>
              </a:rPr>
              <a:t>Photographing</a:t>
            </a:r>
            <a:endParaRPr lang="en-US" b="1" dirty="0">
              <a:solidFill>
                <a:schemeClr val="bg1"/>
              </a:solidFill>
              <a:latin typeface="Freestyle Script" panose="030804020302050B0404" pitchFamily="66" charset="0"/>
            </a:endParaRPr>
          </a:p>
        </p:txBody>
      </p:sp>
      <p:sp>
        <p:nvSpPr>
          <p:cNvPr id="37" name="TextBox 36"/>
          <p:cNvSpPr txBox="1"/>
          <p:nvPr/>
        </p:nvSpPr>
        <p:spPr>
          <a:xfrm>
            <a:off x="8399901" y="6542457"/>
            <a:ext cx="772157" cy="369332"/>
          </a:xfrm>
          <a:prstGeom prst="rect">
            <a:avLst/>
          </a:prstGeom>
          <a:noFill/>
        </p:spPr>
        <p:txBody>
          <a:bodyPr wrap="square" rtlCol="0">
            <a:spAutoFit/>
          </a:bodyPr>
          <a:lstStyle/>
          <a:p>
            <a:r>
              <a:rPr lang="en-US" b="1" dirty="0" smtClean="0">
                <a:solidFill>
                  <a:schemeClr val="bg1"/>
                </a:solidFill>
                <a:latin typeface="Freestyle Script" panose="030804020302050B0404" pitchFamily="66" charset="0"/>
              </a:rPr>
              <a:t>Reading</a:t>
            </a:r>
            <a:endParaRPr lang="en-US" b="1" dirty="0">
              <a:solidFill>
                <a:schemeClr val="bg1"/>
              </a:solidFill>
              <a:latin typeface="Freestyle Script" panose="030804020302050B0404" pitchFamily="66" charset="0"/>
            </a:endParaRPr>
          </a:p>
        </p:txBody>
      </p:sp>
      <p:pic>
        <p:nvPicPr>
          <p:cNvPr id="38" name="Picture 37"/>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7436396" y="5986665"/>
            <a:ext cx="535048" cy="511084"/>
          </a:xfrm>
          <a:prstGeom prst="rect">
            <a:avLst/>
          </a:prstGeom>
        </p:spPr>
      </p:pic>
      <p:pic>
        <p:nvPicPr>
          <p:cNvPr id="39" name="Picture 38"/>
          <p:cNvPicPr>
            <a:picLocks noChangeAspect="1"/>
          </p:cNvPicPr>
          <p:nvPr/>
        </p:nvPicPr>
        <p:blipFill>
          <a:blip r:embed="rId13" cstate="print">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tretch>
            <a:fillRect/>
          </a:stretch>
        </p:blipFill>
        <p:spPr>
          <a:xfrm>
            <a:off x="8409782" y="5997400"/>
            <a:ext cx="587717" cy="587717"/>
          </a:xfrm>
          <a:prstGeom prst="rect">
            <a:avLst/>
          </a:prstGeom>
        </p:spPr>
      </p:pic>
      <p:pic>
        <p:nvPicPr>
          <p:cNvPr id="40" name="Picture 39"/>
          <p:cNvPicPr>
            <a:picLocks noChangeAspect="1"/>
          </p:cNvPicPr>
          <p:nvPr/>
        </p:nvPicPr>
        <p:blipFill>
          <a:blip r:embed="rId15" cstate="print">
            <a:lum bright="70000" contrast="-70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val="0"/>
              </a:ext>
            </a:extLst>
          </a:blip>
          <a:stretch>
            <a:fillRect/>
          </a:stretch>
        </p:blipFill>
        <p:spPr>
          <a:xfrm>
            <a:off x="6550068" y="6007868"/>
            <a:ext cx="509005" cy="509005"/>
          </a:xfrm>
          <a:prstGeom prst="rect">
            <a:avLst/>
          </a:prstGeom>
        </p:spPr>
      </p:pic>
      <p:sp>
        <p:nvSpPr>
          <p:cNvPr id="45" name="TextBox 44"/>
          <p:cNvSpPr txBox="1"/>
          <p:nvPr/>
        </p:nvSpPr>
        <p:spPr>
          <a:xfrm>
            <a:off x="6460177" y="4039949"/>
            <a:ext cx="2563928" cy="338554"/>
          </a:xfrm>
          <a:custGeom>
            <a:avLst/>
            <a:gdLst>
              <a:gd name="connsiteX0" fmla="*/ 0 w 1389390"/>
              <a:gd name="connsiteY0" fmla="*/ 0 h 369332"/>
              <a:gd name="connsiteX1" fmla="*/ 1389390 w 1389390"/>
              <a:gd name="connsiteY1" fmla="*/ 0 h 369332"/>
              <a:gd name="connsiteX2" fmla="*/ 1389390 w 1389390"/>
              <a:gd name="connsiteY2" fmla="*/ 369332 h 369332"/>
              <a:gd name="connsiteX3" fmla="*/ 0 w 1389390"/>
              <a:gd name="connsiteY3" fmla="*/ 369332 h 369332"/>
              <a:gd name="connsiteX4" fmla="*/ 0 w 1389390"/>
              <a:gd name="connsiteY4" fmla="*/ 0 h 369332"/>
              <a:gd name="connsiteX0" fmla="*/ 0 w 1389390"/>
              <a:gd name="connsiteY0" fmla="*/ 0 h 369332"/>
              <a:gd name="connsiteX1" fmla="*/ 1389390 w 1389390"/>
              <a:gd name="connsiteY1" fmla="*/ 0 h 369332"/>
              <a:gd name="connsiteX2" fmla="*/ 1181572 w 1389390"/>
              <a:gd name="connsiteY2" fmla="*/ 369332 h 369332"/>
              <a:gd name="connsiteX3" fmla="*/ 0 w 1389390"/>
              <a:gd name="connsiteY3" fmla="*/ 369332 h 369332"/>
              <a:gd name="connsiteX4" fmla="*/ 0 w 1389390"/>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390" h="369332">
                <a:moveTo>
                  <a:pt x="0" y="0"/>
                </a:moveTo>
                <a:lnTo>
                  <a:pt x="1389390" y="0"/>
                </a:lnTo>
                <a:lnTo>
                  <a:pt x="1181572" y="369332"/>
                </a:lnTo>
                <a:lnTo>
                  <a:pt x="0" y="369332"/>
                </a:lnTo>
                <a:lnTo>
                  <a:pt x="0" y="0"/>
                </a:lnTo>
                <a:close/>
              </a:path>
            </a:pathLst>
          </a:custGeom>
          <a:solidFill>
            <a:schemeClr val="tx2">
              <a:lumMod val="75000"/>
            </a:schemeClr>
          </a:solidFill>
        </p:spPr>
        <p:txBody>
          <a:bodyPr wrap="square" rtlCol="0">
            <a:spAutoFit/>
          </a:bodyPr>
          <a:lstStyle/>
          <a:p>
            <a:r>
              <a:rPr lang="en-US" sz="1600" dirty="0" smtClean="0">
                <a:solidFill>
                  <a:srgbClr val="E7E200"/>
                </a:solidFill>
                <a:latin typeface="Dutch801 XBd BT" panose="02020903060505020304" pitchFamily="18" charset="0"/>
              </a:rPr>
              <a:t>     LANGUAGES</a:t>
            </a:r>
            <a:endParaRPr lang="en-US" sz="1600" dirty="0">
              <a:solidFill>
                <a:srgbClr val="E7E200"/>
              </a:solidFill>
              <a:latin typeface="Dutch801 XBd BT" panose="02020903060505020304" pitchFamily="18" charset="0"/>
            </a:endParaRPr>
          </a:p>
        </p:txBody>
      </p:sp>
      <p:sp>
        <p:nvSpPr>
          <p:cNvPr id="46" name="Oval 45"/>
          <p:cNvSpPr/>
          <p:nvPr/>
        </p:nvSpPr>
        <p:spPr>
          <a:xfrm>
            <a:off x="8224377" y="636476"/>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485589" y="639764"/>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9315123" y="643438"/>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759925" y="643438"/>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033839" y="643438"/>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8228811" y="951556"/>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490023" y="954844"/>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764359" y="958518"/>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228811" y="1287478"/>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8490023" y="1290766"/>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764359" y="1294440"/>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6631744" y="5497996"/>
            <a:ext cx="2939409" cy="369332"/>
          </a:xfrm>
          <a:custGeom>
            <a:avLst/>
            <a:gdLst>
              <a:gd name="connsiteX0" fmla="*/ 0 w 1389390"/>
              <a:gd name="connsiteY0" fmla="*/ 0 h 369332"/>
              <a:gd name="connsiteX1" fmla="*/ 1389390 w 1389390"/>
              <a:gd name="connsiteY1" fmla="*/ 0 h 369332"/>
              <a:gd name="connsiteX2" fmla="*/ 1389390 w 1389390"/>
              <a:gd name="connsiteY2" fmla="*/ 369332 h 369332"/>
              <a:gd name="connsiteX3" fmla="*/ 0 w 1389390"/>
              <a:gd name="connsiteY3" fmla="*/ 369332 h 369332"/>
              <a:gd name="connsiteX4" fmla="*/ 0 w 1389390"/>
              <a:gd name="connsiteY4" fmla="*/ 0 h 369332"/>
              <a:gd name="connsiteX0" fmla="*/ 0 w 1389390"/>
              <a:gd name="connsiteY0" fmla="*/ 0 h 369332"/>
              <a:gd name="connsiteX1" fmla="*/ 1389390 w 1389390"/>
              <a:gd name="connsiteY1" fmla="*/ 0 h 369332"/>
              <a:gd name="connsiteX2" fmla="*/ 1181572 w 1389390"/>
              <a:gd name="connsiteY2" fmla="*/ 369332 h 369332"/>
              <a:gd name="connsiteX3" fmla="*/ 0 w 1389390"/>
              <a:gd name="connsiteY3" fmla="*/ 369332 h 369332"/>
              <a:gd name="connsiteX4" fmla="*/ 0 w 1389390"/>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390" h="369332">
                <a:moveTo>
                  <a:pt x="0" y="0"/>
                </a:moveTo>
                <a:lnTo>
                  <a:pt x="1389390" y="0"/>
                </a:lnTo>
                <a:lnTo>
                  <a:pt x="1181572" y="369332"/>
                </a:lnTo>
                <a:lnTo>
                  <a:pt x="0" y="369332"/>
                </a:lnTo>
                <a:lnTo>
                  <a:pt x="0" y="0"/>
                </a:lnTo>
                <a:close/>
              </a:path>
            </a:pathLst>
          </a:custGeom>
          <a:noFill/>
        </p:spPr>
        <p:txBody>
          <a:bodyPr wrap="square" rtlCol="0">
            <a:spAutoFit/>
          </a:bodyPr>
          <a:lstStyle/>
          <a:p>
            <a:r>
              <a:rPr lang="en-US" b="1" dirty="0">
                <a:solidFill>
                  <a:schemeClr val="bg1"/>
                </a:solidFill>
                <a:latin typeface="Dutch801 XBd BT" panose="02020903060505020304" pitchFamily="18" charset="0"/>
              </a:rPr>
              <a:t>Passion and Hobbies</a:t>
            </a:r>
          </a:p>
        </p:txBody>
      </p:sp>
      <p:sp>
        <p:nvSpPr>
          <p:cNvPr id="68" name="TextBox 67"/>
          <p:cNvSpPr txBox="1"/>
          <p:nvPr/>
        </p:nvSpPr>
        <p:spPr>
          <a:xfrm>
            <a:off x="3188464" y="2055775"/>
            <a:ext cx="2508250" cy="338554"/>
          </a:xfrm>
          <a:custGeom>
            <a:avLst/>
            <a:gdLst>
              <a:gd name="connsiteX0" fmla="*/ 0 w 1389390"/>
              <a:gd name="connsiteY0" fmla="*/ 0 h 369332"/>
              <a:gd name="connsiteX1" fmla="*/ 1389390 w 1389390"/>
              <a:gd name="connsiteY1" fmla="*/ 0 h 369332"/>
              <a:gd name="connsiteX2" fmla="*/ 1389390 w 1389390"/>
              <a:gd name="connsiteY2" fmla="*/ 369332 h 369332"/>
              <a:gd name="connsiteX3" fmla="*/ 0 w 1389390"/>
              <a:gd name="connsiteY3" fmla="*/ 369332 h 369332"/>
              <a:gd name="connsiteX4" fmla="*/ 0 w 1389390"/>
              <a:gd name="connsiteY4" fmla="*/ 0 h 369332"/>
              <a:gd name="connsiteX0" fmla="*/ 0 w 1389390"/>
              <a:gd name="connsiteY0" fmla="*/ 0 h 369332"/>
              <a:gd name="connsiteX1" fmla="*/ 1389390 w 1389390"/>
              <a:gd name="connsiteY1" fmla="*/ 0 h 369332"/>
              <a:gd name="connsiteX2" fmla="*/ 1181572 w 1389390"/>
              <a:gd name="connsiteY2" fmla="*/ 369332 h 369332"/>
              <a:gd name="connsiteX3" fmla="*/ 0 w 1389390"/>
              <a:gd name="connsiteY3" fmla="*/ 369332 h 369332"/>
              <a:gd name="connsiteX4" fmla="*/ 0 w 1389390"/>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390" h="369332">
                <a:moveTo>
                  <a:pt x="0" y="0"/>
                </a:moveTo>
                <a:lnTo>
                  <a:pt x="1389390" y="0"/>
                </a:lnTo>
                <a:lnTo>
                  <a:pt x="1181572" y="369332"/>
                </a:lnTo>
                <a:lnTo>
                  <a:pt x="0" y="369332"/>
                </a:lnTo>
                <a:lnTo>
                  <a:pt x="0" y="0"/>
                </a:lnTo>
                <a:close/>
              </a:path>
            </a:pathLst>
          </a:custGeom>
          <a:solidFill>
            <a:srgbClr val="FFC000"/>
          </a:solidFill>
        </p:spPr>
        <p:txBody>
          <a:bodyPr wrap="square" rtlCol="0">
            <a:spAutoFit/>
          </a:bodyPr>
          <a:lstStyle/>
          <a:p>
            <a:r>
              <a:rPr lang="en-US" sz="1600" dirty="0">
                <a:solidFill>
                  <a:srgbClr val="E7E200"/>
                </a:solidFill>
                <a:latin typeface="Dutch801 XBd BT" panose="02020903060505020304" pitchFamily="18" charset="0"/>
              </a:rPr>
              <a:t> </a:t>
            </a:r>
            <a:r>
              <a:rPr lang="en-US" sz="1600" dirty="0">
                <a:solidFill>
                  <a:srgbClr val="474343"/>
                </a:solidFill>
                <a:latin typeface="Dutch801 XBd BT" panose="02020903060505020304" pitchFamily="18" charset="0"/>
              </a:rPr>
              <a:t>EDUCATION</a:t>
            </a:r>
          </a:p>
        </p:txBody>
      </p:sp>
      <p:sp>
        <p:nvSpPr>
          <p:cNvPr id="69" name="Flowchart: Connector 68"/>
          <p:cNvSpPr/>
          <p:nvPr/>
        </p:nvSpPr>
        <p:spPr>
          <a:xfrm>
            <a:off x="3255540" y="2848187"/>
            <a:ext cx="91440" cy="91440"/>
          </a:xfrm>
          <a:prstGeom prst="flowChart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483844" y="3483269"/>
            <a:ext cx="2792618" cy="487569"/>
          </a:xfrm>
          <a:prstGeom prst="rect">
            <a:avLst/>
          </a:prstGeom>
          <a:noFill/>
        </p:spPr>
        <p:txBody>
          <a:bodyPr wrap="square" rtlCol="0">
            <a:spAutoFit/>
          </a:bodyPr>
          <a:lstStyle/>
          <a:p>
            <a:pPr>
              <a:lnSpc>
                <a:spcPct val="107000"/>
              </a:lnSpc>
              <a:spcAft>
                <a:spcPts val="800"/>
              </a:spcAft>
            </a:pPr>
            <a:r>
              <a:rPr lang="en-US" sz="1200" b="1" smtClean="0">
                <a:solidFill>
                  <a:srgbClr val="FFC000"/>
                </a:solidFill>
                <a:latin typeface="Dutch801 Rm BT" panose="02020603060505020304" pitchFamily="18" charset="0"/>
                <a:ea typeface="Calibri" panose="020F0502020204030204" pitchFamily="34" charset="0"/>
                <a:cs typeface="Arial" panose="020B0604020202020204" pitchFamily="34" charset="0"/>
              </a:rPr>
              <a:t>Confucius </a:t>
            </a:r>
            <a:r>
              <a:rPr lang="en-US" sz="1200" b="1" dirty="0" smtClean="0">
                <a:solidFill>
                  <a:srgbClr val="FFC000"/>
                </a:solidFill>
                <a:latin typeface="Dutch801 Rm BT" panose="02020603060505020304" pitchFamily="18" charset="0"/>
                <a:ea typeface="Calibri" panose="020F0502020204030204" pitchFamily="34" charset="0"/>
                <a:cs typeface="Arial" panose="020B0604020202020204" pitchFamily="34" charset="0"/>
              </a:rPr>
              <a:t>Institute</a:t>
            </a:r>
            <a:r>
              <a:rPr lang="en-US" sz="1200"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a:t>
            </a:r>
            <a:r>
              <a:rPr lang="en-US" sz="12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 </a:t>
            </a:r>
            <a:r>
              <a:rPr lang="en-US" sz="1200"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Chinese language Course</a:t>
            </a:r>
          </a:p>
        </p:txBody>
      </p:sp>
      <p:sp>
        <p:nvSpPr>
          <p:cNvPr id="71" name="TextBox 70"/>
          <p:cNvSpPr txBox="1"/>
          <p:nvPr/>
        </p:nvSpPr>
        <p:spPr>
          <a:xfrm>
            <a:off x="3502480" y="2491161"/>
            <a:ext cx="1199042" cy="308226"/>
          </a:xfrm>
          <a:prstGeom prst="rect">
            <a:avLst/>
          </a:prstGeom>
          <a:noFill/>
        </p:spPr>
        <p:txBody>
          <a:bodyPr wrap="square" rtlCol="0">
            <a:spAutoFit/>
          </a:bodyPr>
          <a:lstStyle/>
          <a:p>
            <a:pPr>
              <a:lnSpc>
                <a:spcPct val="107000"/>
              </a:lnSpc>
              <a:spcAft>
                <a:spcPts val="800"/>
              </a:spcAft>
            </a:pPr>
            <a:r>
              <a:rPr lang="en-US" sz="1400" b="1" dirty="0" smtClean="0">
                <a:solidFill>
                  <a:schemeClr val="bg1">
                    <a:lumMod val="95000"/>
                  </a:schemeClr>
                </a:solidFill>
                <a:latin typeface="Dutch801 Rm BT" panose="02020603060505020304" pitchFamily="18" charset="0"/>
                <a:ea typeface="Calibri" panose="020F0502020204030204" pitchFamily="34" charset="0"/>
                <a:cs typeface="Arial" panose="020B0604020202020204" pitchFamily="34" charset="0"/>
              </a:rPr>
              <a:t>2014  -  2018</a:t>
            </a:r>
          </a:p>
        </p:txBody>
      </p:sp>
      <p:sp>
        <p:nvSpPr>
          <p:cNvPr id="72" name="TextBox 71"/>
          <p:cNvSpPr txBox="1"/>
          <p:nvPr/>
        </p:nvSpPr>
        <p:spPr>
          <a:xfrm>
            <a:off x="3199246" y="4787203"/>
            <a:ext cx="2651248" cy="338554"/>
          </a:xfrm>
          <a:custGeom>
            <a:avLst/>
            <a:gdLst>
              <a:gd name="connsiteX0" fmla="*/ 0 w 1389390"/>
              <a:gd name="connsiteY0" fmla="*/ 0 h 369332"/>
              <a:gd name="connsiteX1" fmla="*/ 1389390 w 1389390"/>
              <a:gd name="connsiteY1" fmla="*/ 0 h 369332"/>
              <a:gd name="connsiteX2" fmla="*/ 1389390 w 1389390"/>
              <a:gd name="connsiteY2" fmla="*/ 369332 h 369332"/>
              <a:gd name="connsiteX3" fmla="*/ 0 w 1389390"/>
              <a:gd name="connsiteY3" fmla="*/ 369332 h 369332"/>
              <a:gd name="connsiteX4" fmla="*/ 0 w 1389390"/>
              <a:gd name="connsiteY4" fmla="*/ 0 h 369332"/>
              <a:gd name="connsiteX0" fmla="*/ 0 w 1389390"/>
              <a:gd name="connsiteY0" fmla="*/ 0 h 369332"/>
              <a:gd name="connsiteX1" fmla="*/ 1389390 w 1389390"/>
              <a:gd name="connsiteY1" fmla="*/ 0 h 369332"/>
              <a:gd name="connsiteX2" fmla="*/ 1181572 w 1389390"/>
              <a:gd name="connsiteY2" fmla="*/ 369332 h 369332"/>
              <a:gd name="connsiteX3" fmla="*/ 0 w 1389390"/>
              <a:gd name="connsiteY3" fmla="*/ 369332 h 369332"/>
              <a:gd name="connsiteX4" fmla="*/ 0 w 1389390"/>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390" h="369332">
                <a:moveTo>
                  <a:pt x="0" y="0"/>
                </a:moveTo>
                <a:lnTo>
                  <a:pt x="1389390" y="0"/>
                </a:lnTo>
                <a:lnTo>
                  <a:pt x="1181572" y="369332"/>
                </a:lnTo>
                <a:lnTo>
                  <a:pt x="0" y="369332"/>
                </a:lnTo>
                <a:lnTo>
                  <a:pt x="0" y="0"/>
                </a:lnTo>
                <a:close/>
              </a:path>
            </a:pathLst>
          </a:custGeom>
          <a:solidFill>
            <a:srgbClr val="FFC000"/>
          </a:solidFill>
        </p:spPr>
        <p:txBody>
          <a:bodyPr wrap="square" rtlCol="0">
            <a:spAutoFit/>
          </a:bodyPr>
          <a:lstStyle/>
          <a:p>
            <a:r>
              <a:rPr lang="en-US" sz="1600" dirty="0" smtClean="0">
                <a:solidFill>
                  <a:srgbClr val="E7E200"/>
                </a:solidFill>
                <a:latin typeface="Dutch801 XBd BT" panose="02020903060505020304" pitchFamily="18" charset="0"/>
              </a:rPr>
              <a:t>     </a:t>
            </a:r>
            <a:r>
              <a:rPr lang="en-US" sz="1600" dirty="0" smtClean="0">
                <a:solidFill>
                  <a:srgbClr val="474343"/>
                </a:solidFill>
                <a:latin typeface="Dutch801 XBd BT" panose="02020903060505020304" pitchFamily="18" charset="0"/>
              </a:rPr>
              <a:t>EXPERIENCES</a:t>
            </a:r>
            <a:endParaRPr lang="en-US" sz="1600" dirty="0">
              <a:solidFill>
                <a:srgbClr val="474343"/>
              </a:solidFill>
              <a:latin typeface="Dutch801 XBd BT" panose="02020903060505020304" pitchFamily="18" charset="0"/>
            </a:endParaRPr>
          </a:p>
        </p:txBody>
      </p:sp>
      <p:sp>
        <p:nvSpPr>
          <p:cNvPr id="73" name="Flowchart: Connector 72"/>
          <p:cNvSpPr/>
          <p:nvPr/>
        </p:nvSpPr>
        <p:spPr>
          <a:xfrm>
            <a:off x="3192319" y="5640707"/>
            <a:ext cx="91440" cy="91440"/>
          </a:xfrm>
          <a:prstGeom prst="flowChart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432330" y="5533722"/>
            <a:ext cx="2712951" cy="685188"/>
          </a:xfrm>
          <a:prstGeom prst="rect">
            <a:avLst/>
          </a:prstGeom>
          <a:noFill/>
        </p:spPr>
        <p:txBody>
          <a:bodyPr wrap="square" rtlCol="0">
            <a:spAutoFit/>
          </a:bodyPr>
          <a:lstStyle/>
          <a:p>
            <a:pPr>
              <a:lnSpc>
                <a:spcPct val="107000"/>
              </a:lnSpc>
              <a:spcAft>
                <a:spcPts val="800"/>
              </a:spcAft>
            </a:pPr>
            <a:r>
              <a:rPr lang="en-US" sz="1200"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I worked at</a:t>
            </a:r>
            <a:r>
              <a:rPr lang="en-US" sz="1200" b="1" dirty="0">
                <a:solidFill>
                  <a:srgbClr val="FFFF00"/>
                </a:solidFill>
                <a:latin typeface="Dutch801 Rm BT" panose="02020603060505020304" pitchFamily="18" charset="0"/>
                <a:ea typeface="Calibri" panose="020F0502020204030204" pitchFamily="34" charset="0"/>
                <a:cs typeface="Arial" panose="020B0604020202020204" pitchFamily="34" charset="0"/>
              </a:rPr>
              <a:t> </a:t>
            </a:r>
            <a:r>
              <a:rPr lang="en-US" sz="1200" b="1" dirty="0" err="1" smtClean="0">
                <a:solidFill>
                  <a:srgbClr val="FFC000"/>
                </a:solidFill>
                <a:latin typeface="Dutch801 Rm BT" panose="02020603060505020304" pitchFamily="18" charset="0"/>
                <a:ea typeface="Calibri" panose="020F0502020204030204" pitchFamily="34" charset="0"/>
                <a:cs typeface="Arial" panose="020B0604020202020204" pitchFamily="34" charset="0"/>
              </a:rPr>
              <a:t>Mazerati</a:t>
            </a:r>
            <a:r>
              <a:rPr lang="en-US" sz="1200" b="1" dirty="0" smtClean="0">
                <a:solidFill>
                  <a:srgbClr val="FFC000"/>
                </a:solidFill>
                <a:latin typeface="Dutch801 Rm BT" panose="02020603060505020304" pitchFamily="18" charset="0"/>
                <a:ea typeface="Calibri" panose="020F0502020204030204" pitchFamily="34" charset="0"/>
                <a:cs typeface="Arial" panose="020B0604020202020204" pitchFamily="34" charset="0"/>
              </a:rPr>
              <a:t> Engineering Company  </a:t>
            </a:r>
            <a:r>
              <a:rPr lang="en-US" sz="1200"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 my Role was translate  &amp; manage files .</a:t>
            </a:r>
            <a:endParaRPr lang="en-US" sz="12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endParaRPr>
          </a:p>
        </p:txBody>
      </p:sp>
      <p:sp>
        <p:nvSpPr>
          <p:cNvPr id="75" name="TextBox 74"/>
          <p:cNvSpPr txBox="1"/>
          <p:nvPr/>
        </p:nvSpPr>
        <p:spPr>
          <a:xfrm>
            <a:off x="3439258" y="5283681"/>
            <a:ext cx="2257456" cy="322845"/>
          </a:xfrm>
          <a:prstGeom prst="rect">
            <a:avLst/>
          </a:prstGeom>
          <a:noFill/>
        </p:spPr>
        <p:txBody>
          <a:bodyPr wrap="square" rtlCol="0">
            <a:spAutoFit/>
          </a:bodyPr>
          <a:lstStyle/>
          <a:p>
            <a:pPr>
              <a:lnSpc>
                <a:spcPct val="107000"/>
              </a:lnSpc>
              <a:spcAft>
                <a:spcPts val="800"/>
              </a:spcAft>
            </a:pPr>
            <a:r>
              <a:rPr lang="en-US" sz="1400" b="1" dirty="0" smtClean="0">
                <a:solidFill>
                  <a:schemeClr val="bg1">
                    <a:lumMod val="95000"/>
                  </a:schemeClr>
                </a:solidFill>
                <a:latin typeface="Dutch801 Rm BT" panose="02020603060505020304" pitchFamily="18" charset="0"/>
                <a:ea typeface="Calibri" panose="020F0502020204030204" pitchFamily="34" charset="0"/>
                <a:cs typeface="Arial" panose="020B0604020202020204" pitchFamily="34" charset="0"/>
              </a:rPr>
              <a:t>1-Jan-2018 to 1-Apr-2018  </a:t>
            </a:r>
          </a:p>
        </p:txBody>
      </p:sp>
      <p:sp>
        <p:nvSpPr>
          <p:cNvPr id="76" name="Flowchart: Connector 75"/>
          <p:cNvSpPr/>
          <p:nvPr/>
        </p:nvSpPr>
        <p:spPr>
          <a:xfrm>
            <a:off x="3199246" y="6488380"/>
            <a:ext cx="91440" cy="91440"/>
          </a:xfrm>
          <a:prstGeom prst="flowChart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439258" y="6381395"/>
            <a:ext cx="2871226" cy="476605"/>
          </a:xfrm>
          <a:prstGeom prst="rect">
            <a:avLst/>
          </a:prstGeom>
          <a:noFill/>
        </p:spPr>
        <p:txBody>
          <a:bodyPr wrap="square" rtlCol="0">
            <a:spAutoFit/>
          </a:bodyPr>
          <a:lstStyle/>
          <a:p>
            <a:pPr>
              <a:lnSpc>
                <a:spcPct val="107000"/>
              </a:lnSpc>
              <a:spcAft>
                <a:spcPts val="800"/>
              </a:spcAft>
            </a:pPr>
            <a:r>
              <a:rPr lang="en-US" sz="1200"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I worked at</a:t>
            </a:r>
            <a:r>
              <a:rPr lang="en-US" sz="1200" dirty="0">
                <a:solidFill>
                  <a:srgbClr val="FFFF00"/>
                </a:solidFill>
                <a:latin typeface="Dutch801 Rm BT" panose="02020603060505020304" pitchFamily="18" charset="0"/>
                <a:ea typeface="Calibri" panose="020F0502020204030204" pitchFamily="34" charset="0"/>
                <a:cs typeface="Arial" panose="020B0604020202020204" pitchFamily="34" charset="0"/>
              </a:rPr>
              <a:t> </a:t>
            </a:r>
            <a:r>
              <a:rPr lang="en-US" sz="1200" b="1" dirty="0" smtClean="0">
                <a:solidFill>
                  <a:srgbClr val="FFC000"/>
                </a:solidFill>
                <a:latin typeface="Dutch801 Rm BT" panose="02020603060505020304" pitchFamily="18" charset="0"/>
                <a:ea typeface="Calibri" panose="020F0502020204030204" pitchFamily="34" charset="0"/>
                <a:cs typeface="Arial" panose="020B0604020202020204" pitchFamily="34" charset="0"/>
              </a:rPr>
              <a:t>Dolphin Design Company – </a:t>
            </a:r>
            <a:r>
              <a:rPr lang="en-US" sz="1200"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my Role was </a:t>
            </a:r>
            <a:r>
              <a:rPr lang="en-US" sz="1200" dirty="0">
                <a:solidFill>
                  <a:srgbClr val="FFFF00"/>
                </a:solidFill>
                <a:latin typeface="Dutch801 Rm BT" panose="02020603060505020304" pitchFamily="18" charset="0"/>
                <a:ea typeface="Calibri" panose="020F0502020204030204" pitchFamily="34" charset="0"/>
                <a:cs typeface="Arial" panose="020B0604020202020204" pitchFamily="34" charset="0"/>
              </a:rPr>
              <a:t>translate  &amp; manage files .</a:t>
            </a:r>
            <a:endParaRPr lang="en-US" sz="1200" dirty="0" smtClean="0">
              <a:solidFill>
                <a:srgbClr val="FFFF00"/>
              </a:solidFill>
              <a:latin typeface="Dutch801 Rm BT" panose="02020603060505020304" pitchFamily="18" charset="0"/>
              <a:ea typeface="Calibri" panose="020F0502020204030204" pitchFamily="34" charset="0"/>
              <a:cs typeface="Arial" panose="020B0604020202020204" pitchFamily="34" charset="0"/>
            </a:endParaRPr>
          </a:p>
        </p:txBody>
      </p:sp>
      <p:sp>
        <p:nvSpPr>
          <p:cNvPr id="84" name="TextBox 83"/>
          <p:cNvSpPr txBox="1"/>
          <p:nvPr/>
        </p:nvSpPr>
        <p:spPr>
          <a:xfrm>
            <a:off x="6559022" y="2676213"/>
            <a:ext cx="1032856" cy="322845"/>
          </a:xfrm>
          <a:prstGeom prst="rect">
            <a:avLst/>
          </a:prstGeom>
          <a:noFill/>
        </p:spPr>
        <p:txBody>
          <a:bodyPr wrap="square" rtlCol="0">
            <a:spAutoFit/>
          </a:bodyPr>
          <a:lstStyle/>
          <a:p>
            <a:pPr>
              <a:lnSpc>
                <a:spcPct val="107000"/>
              </a:lnSpc>
              <a:spcAft>
                <a:spcPts val="800"/>
              </a:spcAft>
            </a:pPr>
            <a:r>
              <a:rPr lang="en-US" sz="14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Financial</a:t>
            </a:r>
          </a:p>
        </p:txBody>
      </p:sp>
      <p:sp>
        <p:nvSpPr>
          <p:cNvPr id="85" name="TextBox 84"/>
          <p:cNvSpPr txBox="1"/>
          <p:nvPr/>
        </p:nvSpPr>
        <p:spPr>
          <a:xfrm>
            <a:off x="6539239" y="3026119"/>
            <a:ext cx="1252951" cy="322845"/>
          </a:xfrm>
          <a:prstGeom prst="rect">
            <a:avLst/>
          </a:prstGeom>
          <a:noFill/>
        </p:spPr>
        <p:txBody>
          <a:bodyPr wrap="square" rtlCol="0">
            <a:spAutoFit/>
          </a:bodyPr>
          <a:lstStyle/>
          <a:p>
            <a:pPr>
              <a:lnSpc>
                <a:spcPct val="107000"/>
              </a:lnSpc>
              <a:spcAft>
                <a:spcPts val="800"/>
              </a:spcAft>
            </a:pPr>
            <a:r>
              <a:rPr lang="en-US" sz="14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Engineering</a:t>
            </a:r>
          </a:p>
        </p:txBody>
      </p:sp>
      <p:sp>
        <p:nvSpPr>
          <p:cNvPr id="86" name="TextBox 85"/>
          <p:cNvSpPr txBox="1"/>
          <p:nvPr/>
        </p:nvSpPr>
        <p:spPr>
          <a:xfrm>
            <a:off x="6565949" y="3378433"/>
            <a:ext cx="1032856" cy="308226"/>
          </a:xfrm>
          <a:prstGeom prst="rect">
            <a:avLst/>
          </a:prstGeom>
          <a:noFill/>
        </p:spPr>
        <p:txBody>
          <a:bodyPr wrap="square" rtlCol="0">
            <a:spAutoFit/>
          </a:bodyPr>
          <a:lstStyle/>
          <a:p>
            <a:pPr>
              <a:lnSpc>
                <a:spcPct val="107000"/>
              </a:lnSpc>
              <a:spcAft>
                <a:spcPts val="800"/>
              </a:spcAft>
            </a:pPr>
            <a:r>
              <a:rPr lang="en-US" sz="14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Medical</a:t>
            </a:r>
          </a:p>
        </p:txBody>
      </p:sp>
      <p:sp>
        <p:nvSpPr>
          <p:cNvPr id="87" name="TextBox 86"/>
          <p:cNvSpPr txBox="1"/>
          <p:nvPr/>
        </p:nvSpPr>
        <p:spPr>
          <a:xfrm>
            <a:off x="6505033" y="2236112"/>
            <a:ext cx="2706649" cy="338554"/>
          </a:xfrm>
          <a:custGeom>
            <a:avLst/>
            <a:gdLst>
              <a:gd name="connsiteX0" fmla="*/ 0 w 1389390"/>
              <a:gd name="connsiteY0" fmla="*/ 0 h 369332"/>
              <a:gd name="connsiteX1" fmla="*/ 1389390 w 1389390"/>
              <a:gd name="connsiteY1" fmla="*/ 0 h 369332"/>
              <a:gd name="connsiteX2" fmla="*/ 1389390 w 1389390"/>
              <a:gd name="connsiteY2" fmla="*/ 369332 h 369332"/>
              <a:gd name="connsiteX3" fmla="*/ 0 w 1389390"/>
              <a:gd name="connsiteY3" fmla="*/ 369332 h 369332"/>
              <a:gd name="connsiteX4" fmla="*/ 0 w 1389390"/>
              <a:gd name="connsiteY4" fmla="*/ 0 h 369332"/>
              <a:gd name="connsiteX0" fmla="*/ 0 w 1389390"/>
              <a:gd name="connsiteY0" fmla="*/ 0 h 369332"/>
              <a:gd name="connsiteX1" fmla="*/ 1389390 w 1389390"/>
              <a:gd name="connsiteY1" fmla="*/ 0 h 369332"/>
              <a:gd name="connsiteX2" fmla="*/ 1181572 w 1389390"/>
              <a:gd name="connsiteY2" fmla="*/ 369332 h 369332"/>
              <a:gd name="connsiteX3" fmla="*/ 0 w 1389390"/>
              <a:gd name="connsiteY3" fmla="*/ 369332 h 369332"/>
              <a:gd name="connsiteX4" fmla="*/ 0 w 1389390"/>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390" h="369332">
                <a:moveTo>
                  <a:pt x="0" y="0"/>
                </a:moveTo>
                <a:lnTo>
                  <a:pt x="1389390" y="0"/>
                </a:lnTo>
                <a:lnTo>
                  <a:pt x="1181572" y="369332"/>
                </a:lnTo>
                <a:lnTo>
                  <a:pt x="0" y="369332"/>
                </a:lnTo>
                <a:lnTo>
                  <a:pt x="0" y="0"/>
                </a:lnTo>
                <a:close/>
              </a:path>
            </a:pathLst>
          </a:custGeom>
          <a:solidFill>
            <a:srgbClr val="FFC000"/>
          </a:solidFill>
        </p:spPr>
        <p:txBody>
          <a:bodyPr wrap="square" rtlCol="0">
            <a:spAutoFit/>
          </a:bodyPr>
          <a:lstStyle/>
          <a:p>
            <a:r>
              <a:rPr lang="en-US" sz="1600" dirty="0" smtClean="0">
                <a:solidFill>
                  <a:srgbClr val="E7E200"/>
                </a:solidFill>
                <a:latin typeface="Dutch801 XBd BT" panose="02020903060505020304" pitchFamily="18" charset="0"/>
              </a:rPr>
              <a:t> </a:t>
            </a:r>
            <a:r>
              <a:rPr lang="en-US" sz="1600" dirty="0" smtClean="0">
                <a:solidFill>
                  <a:srgbClr val="474343"/>
                </a:solidFill>
                <a:latin typeface="Dutch801 XBd BT" panose="02020903060505020304" pitchFamily="18" charset="0"/>
              </a:rPr>
              <a:t>AREA OF EXPERTISE</a:t>
            </a:r>
            <a:endParaRPr lang="en-US" sz="1600" dirty="0">
              <a:solidFill>
                <a:srgbClr val="474343"/>
              </a:solidFill>
              <a:latin typeface="Dutch801 XBd BT" panose="02020903060505020304" pitchFamily="18" charset="0"/>
            </a:endParaRPr>
          </a:p>
        </p:txBody>
      </p:sp>
      <p:sp>
        <p:nvSpPr>
          <p:cNvPr id="88" name="Flowchart: Connector 87"/>
          <p:cNvSpPr/>
          <p:nvPr/>
        </p:nvSpPr>
        <p:spPr>
          <a:xfrm>
            <a:off x="3255540" y="3607318"/>
            <a:ext cx="91440" cy="91440"/>
          </a:xfrm>
          <a:prstGeom prst="flowChart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3483844" y="2701857"/>
            <a:ext cx="2792618" cy="487569"/>
          </a:xfrm>
          <a:prstGeom prst="rect">
            <a:avLst/>
          </a:prstGeom>
          <a:noFill/>
        </p:spPr>
        <p:txBody>
          <a:bodyPr wrap="square" rtlCol="0">
            <a:spAutoFit/>
          </a:bodyPr>
          <a:lstStyle/>
          <a:p>
            <a:pPr>
              <a:lnSpc>
                <a:spcPct val="107000"/>
              </a:lnSpc>
              <a:spcAft>
                <a:spcPts val="800"/>
              </a:spcAft>
            </a:pPr>
            <a:r>
              <a:rPr lang="en-US" sz="1200" b="1" dirty="0" smtClean="0">
                <a:solidFill>
                  <a:srgbClr val="FFC000"/>
                </a:solidFill>
                <a:latin typeface="Dutch801 Rm BT" panose="02020603060505020304" pitchFamily="18" charset="0"/>
                <a:ea typeface="Calibri" panose="020F0502020204030204" pitchFamily="34" charset="0"/>
                <a:cs typeface="Arial" panose="020B0604020202020204" pitchFamily="34" charset="0"/>
              </a:rPr>
              <a:t>The Eligibility </a:t>
            </a:r>
            <a:r>
              <a:rPr lang="en-US" sz="1200" b="1" dirty="0" err="1" smtClean="0">
                <a:solidFill>
                  <a:srgbClr val="FFC000"/>
                </a:solidFill>
                <a:latin typeface="Dutch801 Rm BT" panose="02020603060505020304" pitchFamily="18" charset="0"/>
                <a:ea typeface="Calibri" panose="020F0502020204030204" pitchFamily="34" charset="0"/>
                <a:cs typeface="Arial" panose="020B0604020202020204" pitchFamily="34" charset="0"/>
              </a:rPr>
              <a:t>Bahri</a:t>
            </a:r>
            <a:r>
              <a:rPr lang="en-US" sz="1200" b="1" dirty="0" smtClean="0">
                <a:solidFill>
                  <a:srgbClr val="FFC000"/>
                </a:solidFill>
                <a:latin typeface="Dutch801 Rm BT" panose="02020603060505020304" pitchFamily="18" charset="0"/>
                <a:ea typeface="Calibri" panose="020F0502020204030204" pitchFamily="34" charset="0"/>
                <a:cs typeface="Arial" panose="020B0604020202020204" pitchFamily="34" charset="0"/>
              </a:rPr>
              <a:t> University </a:t>
            </a:r>
            <a:r>
              <a:rPr lang="en-US" sz="1200"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 Bachelor of Chinese language.</a:t>
            </a:r>
            <a:endParaRPr lang="en-US" sz="12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endParaRPr>
          </a:p>
        </p:txBody>
      </p:sp>
      <p:sp>
        <p:nvSpPr>
          <p:cNvPr id="90" name="TextBox 89"/>
          <p:cNvSpPr txBox="1"/>
          <p:nvPr/>
        </p:nvSpPr>
        <p:spPr>
          <a:xfrm>
            <a:off x="3502480" y="3250292"/>
            <a:ext cx="2577538" cy="308226"/>
          </a:xfrm>
          <a:prstGeom prst="rect">
            <a:avLst/>
          </a:prstGeom>
          <a:noFill/>
        </p:spPr>
        <p:txBody>
          <a:bodyPr wrap="square" rtlCol="0">
            <a:spAutoFit/>
          </a:bodyPr>
          <a:lstStyle/>
          <a:p>
            <a:pPr>
              <a:lnSpc>
                <a:spcPct val="107000"/>
              </a:lnSpc>
              <a:spcAft>
                <a:spcPts val="800"/>
              </a:spcAft>
            </a:pPr>
            <a:r>
              <a:rPr lang="en-US" sz="1400" b="1" dirty="0" smtClean="0">
                <a:solidFill>
                  <a:schemeClr val="bg1">
                    <a:lumMod val="95000"/>
                  </a:schemeClr>
                </a:solidFill>
                <a:latin typeface="Dutch801 Rm BT" panose="02020603060505020304" pitchFamily="18" charset="0"/>
                <a:ea typeface="Calibri" panose="020F0502020204030204" pitchFamily="34" charset="0"/>
                <a:cs typeface="Arial" panose="020B0604020202020204" pitchFamily="34" charset="0"/>
              </a:rPr>
              <a:t>2014 - 2016</a:t>
            </a:r>
          </a:p>
        </p:txBody>
      </p:sp>
      <p:sp>
        <p:nvSpPr>
          <p:cNvPr id="95" name="TextBox 94"/>
          <p:cNvSpPr txBox="1"/>
          <p:nvPr/>
        </p:nvSpPr>
        <p:spPr>
          <a:xfrm>
            <a:off x="3488519" y="4208742"/>
            <a:ext cx="2792618" cy="487569"/>
          </a:xfrm>
          <a:prstGeom prst="rect">
            <a:avLst/>
          </a:prstGeom>
          <a:noFill/>
        </p:spPr>
        <p:txBody>
          <a:bodyPr wrap="square" rtlCol="0">
            <a:spAutoFit/>
          </a:bodyPr>
          <a:lstStyle/>
          <a:p>
            <a:pPr>
              <a:lnSpc>
                <a:spcPct val="107000"/>
              </a:lnSpc>
              <a:spcAft>
                <a:spcPts val="800"/>
              </a:spcAft>
            </a:pPr>
            <a:r>
              <a:rPr lang="en-US" sz="1200" b="1" dirty="0" smtClean="0">
                <a:solidFill>
                  <a:srgbClr val="FFC000"/>
                </a:solidFill>
                <a:latin typeface="Dutch801 Rm BT" panose="02020603060505020304" pitchFamily="18" charset="0"/>
                <a:ea typeface="Calibri" panose="020F0502020204030204" pitchFamily="34" charset="0"/>
                <a:cs typeface="Arial" panose="020B0604020202020204" pitchFamily="34" charset="0"/>
              </a:rPr>
              <a:t>Tianjin University</a:t>
            </a:r>
            <a:r>
              <a:rPr lang="en-US" sz="1200"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a:t>
            </a:r>
            <a:r>
              <a:rPr lang="en-US" sz="12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 </a:t>
            </a:r>
            <a:r>
              <a:rPr lang="en-US" sz="1200"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Chinese language Course</a:t>
            </a:r>
          </a:p>
        </p:txBody>
      </p:sp>
      <p:sp>
        <p:nvSpPr>
          <p:cNvPr id="96" name="Flowchart: Connector 95"/>
          <p:cNvSpPr/>
          <p:nvPr/>
        </p:nvSpPr>
        <p:spPr>
          <a:xfrm>
            <a:off x="3260215" y="4332791"/>
            <a:ext cx="91440" cy="91440"/>
          </a:xfrm>
          <a:prstGeom prst="flowChart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507155" y="3975765"/>
            <a:ext cx="2577538" cy="308226"/>
          </a:xfrm>
          <a:prstGeom prst="rect">
            <a:avLst/>
          </a:prstGeom>
          <a:noFill/>
        </p:spPr>
        <p:txBody>
          <a:bodyPr wrap="square" rtlCol="0">
            <a:spAutoFit/>
          </a:bodyPr>
          <a:lstStyle/>
          <a:p>
            <a:pPr>
              <a:lnSpc>
                <a:spcPct val="107000"/>
              </a:lnSpc>
              <a:spcAft>
                <a:spcPts val="800"/>
              </a:spcAft>
            </a:pPr>
            <a:r>
              <a:rPr lang="en-US" sz="1400" b="1" dirty="0" smtClean="0">
                <a:solidFill>
                  <a:schemeClr val="bg1">
                    <a:lumMod val="95000"/>
                  </a:schemeClr>
                </a:solidFill>
                <a:latin typeface="Dutch801 Rm BT" panose="02020603060505020304" pitchFamily="18" charset="0"/>
                <a:ea typeface="Calibri" panose="020F0502020204030204" pitchFamily="34" charset="0"/>
                <a:cs typeface="Arial" panose="020B0604020202020204" pitchFamily="34" charset="0"/>
              </a:rPr>
              <a:t>1-Sep-2019 to 1-feb- 2020</a:t>
            </a:r>
          </a:p>
        </p:txBody>
      </p:sp>
      <p:sp>
        <p:nvSpPr>
          <p:cNvPr id="101" name="Oval 100"/>
          <p:cNvSpPr/>
          <p:nvPr/>
        </p:nvSpPr>
        <p:spPr>
          <a:xfrm>
            <a:off x="8101450" y="4540089"/>
            <a:ext cx="402745" cy="39175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p:cNvSpPr/>
          <p:nvPr/>
        </p:nvSpPr>
        <p:spPr>
          <a:xfrm>
            <a:off x="8101449" y="4536401"/>
            <a:ext cx="402745" cy="395440"/>
          </a:xfrm>
          <a:prstGeom prst="arc">
            <a:avLst>
              <a:gd name="adj1" fmla="val 16062362"/>
              <a:gd name="adj2" fmla="val 12859711"/>
            </a:avLst>
          </a:prstGeom>
          <a:noFill/>
          <a:ln w="57150">
            <a:solidFill>
              <a:srgbClr val="0094C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TextBox 102"/>
          <p:cNvSpPr txBox="1"/>
          <p:nvPr/>
        </p:nvSpPr>
        <p:spPr>
          <a:xfrm>
            <a:off x="7974572" y="4994583"/>
            <a:ext cx="764527" cy="276999"/>
          </a:xfrm>
          <a:prstGeom prst="rect">
            <a:avLst/>
          </a:prstGeom>
          <a:noFill/>
        </p:spPr>
        <p:txBody>
          <a:bodyPr wrap="square" rtlCol="0">
            <a:spAutoFit/>
          </a:bodyPr>
          <a:lstStyle/>
          <a:p>
            <a:r>
              <a:rPr lang="en-US" sz="1200" b="1" dirty="0" smtClean="0">
                <a:solidFill>
                  <a:srgbClr val="FFFF00"/>
                </a:solidFill>
                <a:latin typeface="Dutch801 Rm BT" panose="02020603060505020304" pitchFamily="18" charset="0"/>
              </a:rPr>
              <a:t>Chinese</a:t>
            </a:r>
            <a:endParaRPr lang="en-US" sz="1200" b="1" dirty="0">
              <a:solidFill>
                <a:srgbClr val="FFFF00"/>
              </a:solidFill>
              <a:latin typeface="Dutch801 Rm BT" panose="02020603060505020304" pitchFamily="18" charset="0"/>
            </a:endParaRPr>
          </a:p>
        </p:txBody>
      </p:sp>
      <p:sp>
        <p:nvSpPr>
          <p:cNvPr id="104" name="TextBox 103"/>
          <p:cNvSpPr txBox="1"/>
          <p:nvPr/>
        </p:nvSpPr>
        <p:spPr>
          <a:xfrm>
            <a:off x="6427020" y="1559949"/>
            <a:ext cx="2048371" cy="506805"/>
          </a:xfrm>
          <a:prstGeom prst="rect">
            <a:avLst/>
          </a:prstGeom>
          <a:noFill/>
        </p:spPr>
        <p:txBody>
          <a:bodyPr wrap="square" rtlCol="0">
            <a:spAutoFit/>
          </a:bodyPr>
          <a:lstStyle/>
          <a:p>
            <a:pPr>
              <a:lnSpc>
                <a:spcPct val="107000"/>
              </a:lnSpc>
              <a:spcAft>
                <a:spcPts val="800"/>
              </a:spcAft>
            </a:pPr>
            <a:r>
              <a:rPr lang="en-US" sz="13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Oral &amp; Written Communication Skills</a:t>
            </a:r>
          </a:p>
        </p:txBody>
      </p:sp>
      <p:sp>
        <p:nvSpPr>
          <p:cNvPr id="105" name="Oval 104"/>
          <p:cNvSpPr/>
          <p:nvPr/>
        </p:nvSpPr>
        <p:spPr>
          <a:xfrm>
            <a:off x="8220621" y="1629491"/>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8481833" y="1632779"/>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756169" y="1636453"/>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7952821" y="2658651"/>
            <a:ext cx="1178805" cy="322845"/>
          </a:xfrm>
          <a:prstGeom prst="rect">
            <a:avLst/>
          </a:prstGeom>
          <a:noFill/>
        </p:spPr>
        <p:txBody>
          <a:bodyPr wrap="square" rtlCol="0">
            <a:spAutoFit/>
          </a:bodyPr>
          <a:lstStyle/>
          <a:p>
            <a:pPr>
              <a:lnSpc>
                <a:spcPct val="107000"/>
              </a:lnSpc>
              <a:spcAft>
                <a:spcPts val="800"/>
              </a:spcAft>
            </a:pPr>
            <a:r>
              <a:rPr lang="en-US" sz="14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Law &amp; News</a:t>
            </a:r>
          </a:p>
        </p:txBody>
      </p:sp>
      <p:sp>
        <p:nvSpPr>
          <p:cNvPr id="99" name="TextBox 98"/>
          <p:cNvSpPr txBox="1"/>
          <p:nvPr/>
        </p:nvSpPr>
        <p:spPr>
          <a:xfrm>
            <a:off x="8162564" y="3027796"/>
            <a:ext cx="607319" cy="322845"/>
          </a:xfrm>
          <a:prstGeom prst="rect">
            <a:avLst/>
          </a:prstGeom>
          <a:noFill/>
        </p:spPr>
        <p:txBody>
          <a:bodyPr wrap="square" rtlCol="0">
            <a:spAutoFit/>
          </a:bodyPr>
          <a:lstStyle/>
          <a:p>
            <a:pPr>
              <a:lnSpc>
                <a:spcPct val="107000"/>
              </a:lnSpc>
              <a:spcAft>
                <a:spcPts val="800"/>
              </a:spcAft>
            </a:pPr>
            <a:r>
              <a:rPr lang="en-US" sz="14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Oil</a:t>
            </a:r>
          </a:p>
        </p:txBody>
      </p:sp>
      <p:sp>
        <p:nvSpPr>
          <p:cNvPr id="100" name="TextBox 99"/>
          <p:cNvSpPr txBox="1"/>
          <p:nvPr/>
        </p:nvSpPr>
        <p:spPr>
          <a:xfrm>
            <a:off x="7927690" y="3399916"/>
            <a:ext cx="1318742" cy="308226"/>
          </a:xfrm>
          <a:prstGeom prst="rect">
            <a:avLst/>
          </a:prstGeom>
          <a:noFill/>
        </p:spPr>
        <p:txBody>
          <a:bodyPr wrap="square" rtlCol="0">
            <a:spAutoFit/>
          </a:bodyPr>
          <a:lstStyle/>
          <a:p>
            <a:pPr>
              <a:lnSpc>
                <a:spcPct val="107000"/>
              </a:lnSpc>
              <a:spcAft>
                <a:spcPts val="800"/>
              </a:spcAft>
            </a:pPr>
            <a:r>
              <a:rPr lang="en-US" sz="1400" b="1" dirty="0" smtClean="0">
                <a:solidFill>
                  <a:srgbClr val="FFFF00"/>
                </a:solidFill>
                <a:latin typeface="Dutch801 Rm BT" panose="02020603060505020304" pitchFamily="18" charset="0"/>
                <a:ea typeface="Calibri" panose="020F0502020204030204" pitchFamily="34" charset="0"/>
                <a:cs typeface="Arial" panose="020B0604020202020204" pitchFamily="34" charset="0"/>
              </a:rPr>
              <a:t>Agriculture</a:t>
            </a:r>
          </a:p>
        </p:txBody>
      </p:sp>
      <p:cxnSp>
        <p:nvCxnSpPr>
          <p:cNvPr id="3" name="Straight Connector 2"/>
          <p:cNvCxnSpPr/>
          <p:nvPr/>
        </p:nvCxnSpPr>
        <p:spPr>
          <a:xfrm flipV="1">
            <a:off x="7792190" y="2658651"/>
            <a:ext cx="0" cy="10154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2366150" y="4454380"/>
            <a:ext cx="504938" cy="246221"/>
          </a:xfrm>
          <a:prstGeom prst="rect">
            <a:avLst/>
          </a:prstGeom>
          <a:noFill/>
        </p:spPr>
        <p:txBody>
          <a:bodyPr wrap="square" rtlCol="0">
            <a:spAutoFit/>
          </a:bodyPr>
          <a:lstStyle/>
          <a:p>
            <a:r>
              <a:rPr lang="en-US" sz="1000" b="1" dirty="0" smtClean="0">
                <a:solidFill>
                  <a:schemeClr val="bg1"/>
                </a:solidFill>
                <a:latin typeface="Arial Narrow" panose="020B0606020202030204" pitchFamily="34" charset="0"/>
              </a:rPr>
              <a:t>1995”</a:t>
            </a:r>
            <a:endParaRPr lang="en-US" sz="1000" dirty="0">
              <a:solidFill>
                <a:schemeClr val="bg1"/>
              </a:solidFill>
              <a:latin typeface="Arial Narrow" panose="020B0606020202030204" pitchFamily="34" charset="0"/>
            </a:endParaRPr>
          </a:p>
        </p:txBody>
      </p:sp>
      <p:sp>
        <p:nvSpPr>
          <p:cNvPr id="111" name="TextBox 110"/>
          <p:cNvSpPr txBox="1"/>
          <p:nvPr/>
        </p:nvSpPr>
        <p:spPr>
          <a:xfrm>
            <a:off x="928004" y="4202311"/>
            <a:ext cx="1570479" cy="338554"/>
          </a:xfrm>
          <a:prstGeom prst="rect">
            <a:avLst/>
          </a:prstGeom>
          <a:noFill/>
        </p:spPr>
        <p:txBody>
          <a:bodyPr wrap="square" rtlCol="0">
            <a:spAutoFit/>
          </a:bodyPr>
          <a:lstStyle/>
          <a:p>
            <a:r>
              <a:rPr lang="en-US" sz="1600" b="1" dirty="0" smtClean="0">
                <a:solidFill>
                  <a:schemeClr val="bg1"/>
                </a:solidFill>
                <a:latin typeface="Arial Black" panose="020B0A04020102020204" pitchFamily="34" charset="0"/>
              </a:rPr>
              <a:t>Translator</a:t>
            </a:r>
            <a:r>
              <a:rPr lang="en-US" sz="1600" dirty="0" smtClean="0">
                <a:solidFill>
                  <a:schemeClr val="bg1"/>
                </a:solidFill>
                <a:latin typeface="Arial Black" panose="020B0A04020102020204" pitchFamily="34" charset="0"/>
              </a:rPr>
              <a:t> </a:t>
            </a:r>
            <a:endParaRPr lang="en-US" sz="1600" dirty="0">
              <a:solidFill>
                <a:schemeClr val="bg1"/>
              </a:solidFill>
              <a:latin typeface="Arial Black" panose="020B0A04020102020204" pitchFamily="34" charset="0"/>
            </a:endParaRPr>
          </a:p>
        </p:txBody>
      </p:sp>
      <p:sp>
        <p:nvSpPr>
          <p:cNvPr id="112" name="TextBox 111"/>
          <p:cNvSpPr txBox="1"/>
          <p:nvPr/>
        </p:nvSpPr>
        <p:spPr>
          <a:xfrm>
            <a:off x="285887" y="4426463"/>
            <a:ext cx="856581" cy="276999"/>
          </a:xfrm>
          <a:prstGeom prst="rect">
            <a:avLst/>
          </a:prstGeom>
          <a:noFill/>
        </p:spPr>
        <p:txBody>
          <a:bodyPr wrap="square" rtlCol="0">
            <a:spAutoFit/>
          </a:bodyPr>
          <a:lstStyle/>
          <a:p>
            <a:r>
              <a:rPr lang="en-US" sz="1200" b="1" dirty="0" smtClean="0">
                <a:solidFill>
                  <a:schemeClr val="bg1"/>
                </a:solidFill>
                <a:latin typeface="Arial Narrow" panose="020B0606020202030204" pitchFamily="34" charset="0"/>
              </a:rPr>
              <a:t>Sudanese                         </a:t>
            </a:r>
            <a:endParaRPr lang="en-US" sz="1200" dirty="0">
              <a:solidFill>
                <a:schemeClr val="bg1"/>
              </a:solidFill>
              <a:latin typeface="Arial Narrow" panose="020B0606020202030204" pitchFamily="34" charset="0"/>
            </a:endParaRPr>
          </a:p>
        </p:txBody>
      </p:sp>
      <p:cxnSp>
        <p:nvCxnSpPr>
          <p:cNvPr id="113" name="Straight Connector 112"/>
          <p:cNvCxnSpPr/>
          <p:nvPr/>
        </p:nvCxnSpPr>
        <p:spPr>
          <a:xfrm>
            <a:off x="321855" y="4454909"/>
            <a:ext cx="2513265" cy="1418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3371141" y="6112093"/>
            <a:ext cx="2257456" cy="538737"/>
          </a:xfrm>
          <a:prstGeom prst="rect">
            <a:avLst/>
          </a:prstGeom>
          <a:noFill/>
        </p:spPr>
        <p:txBody>
          <a:bodyPr wrap="square" rtlCol="0">
            <a:spAutoFit/>
          </a:bodyPr>
          <a:lstStyle/>
          <a:p>
            <a:pPr>
              <a:lnSpc>
                <a:spcPct val="107000"/>
              </a:lnSpc>
              <a:spcAft>
                <a:spcPts val="800"/>
              </a:spcAft>
            </a:pPr>
            <a:r>
              <a:rPr lang="en-US" sz="1400" b="1" dirty="0" smtClean="0">
                <a:solidFill>
                  <a:schemeClr val="bg1">
                    <a:lumMod val="95000"/>
                  </a:schemeClr>
                </a:solidFill>
                <a:latin typeface="Dutch801 Rm BT" panose="02020603060505020304" pitchFamily="18" charset="0"/>
                <a:ea typeface="Calibri" panose="020F0502020204030204" pitchFamily="34" charset="0"/>
                <a:cs typeface="Arial" panose="020B0604020202020204" pitchFamily="34" charset="0"/>
              </a:rPr>
              <a:t>1-Jan-2016 to 1-May-2016  -</a:t>
            </a:r>
          </a:p>
        </p:txBody>
      </p:sp>
      <p:sp>
        <p:nvSpPr>
          <p:cNvPr id="92" name="Oval 91"/>
          <p:cNvSpPr/>
          <p:nvPr/>
        </p:nvSpPr>
        <p:spPr>
          <a:xfrm>
            <a:off x="9315123" y="950887"/>
            <a:ext cx="209628" cy="204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9033839" y="950887"/>
            <a:ext cx="209628" cy="20431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9326814" y="1287478"/>
            <a:ext cx="209628" cy="204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9045530" y="1287478"/>
            <a:ext cx="209628" cy="204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9326814" y="1626016"/>
            <a:ext cx="209628" cy="204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9045530" y="1626016"/>
            <a:ext cx="209628" cy="2043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flipV="1">
            <a:off x="3045305" y="282967"/>
            <a:ext cx="0" cy="64873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6275509" y="261484"/>
            <a:ext cx="0" cy="64873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2735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269</TotalTime>
  <Words>163</Words>
  <Application>Microsoft Office PowerPoint</Application>
  <PresentationFormat>A4 Paper (210x297 mm)</PresentationFormat>
  <Paragraphs>43</Paragraphs>
  <Slides>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Arial Black</vt:lpstr>
      <vt:lpstr>Arial Narrow</vt:lpstr>
      <vt:lpstr>Calibri</vt:lpstr>
      <vt:lpstr>Calibri Light</vt:lpstr>
      <vt:lpstr>Dutch801 Rm BT</vt:lpstr>
      <vt:lpstr>Dutch801 XBd BT</vt:lpstr>
      <vt:lpstr>Freestyle Script</vt:lpstr>
      <vt:lpstr>Showcard Gothic</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22</cp:revision>
  <dcterms:created xsi:type="dcterms:W3CDTF">2018-08-04T21:05:33Z</dcterms:created>
  <dcterms:modified xsi:type="dcterms:W3CDTF">2018-08-20T23:45:47Z</dcterms:modified>
</cp:coreProperties>
</file>